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
  </p:notesMasterIdLst>
  <p:sldIdLst>
    <p:sldId id="256" r:id="rId2"/>
    <p:sldId id="258" r:id="rId3"/>
    <p:sldId id="259" r:id="rId4"/>
    <p:sldId id="260" r:id="rId5"/>
    <p:sldId id="261" r:id="rId6"/>
    <p:sldId id="262" r:id="rId7"/>
    <p:sldId id="263" r:id="rId8"/>
    <p:sldId id="267" r:id="rId9"/>
    <p:sldId id="266" r:id="rId10"/>
    <p:sldId id="268" r:id="rId11"/>
    <p:sldId id="269" r:id="rId12"/>
    <p:sldId id="270" r:id="rId13"/>
    <p:sldId id="271" r:id="rId14"/>
    <p:sldId id="272" r:id="rId15"/>
    <p:sldId id="273" r:id="rId16"/>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7" autoAdjust="0"/>
    <p:restoredTop sz="87603" autoAdjust="0"/>
  </p:normalViewPr>
  <p:slideViewPr>
    <p:cSldViewPr>
      <p:cViewPr varScale="1">
        <p:scale>
          <a:sx n="99" d="100"/>
          <a:sy n="99" d="100"/>
        </p:scale>
        <p:origin x="1410" y="1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BUILDING MULTI-CONTAINER APPLICATIONS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ADDING DATA PERSISTENCE TO MONGODB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ADDING DATA PERSISTENCE TO MONGODB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APPLY SECURITY TO MONGODB</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en-US" b="0" i="0" dirty="0"/>
            <a:t>Volumes, Bind Mounts &amp; Polishing for the NodeJS Container</a:t>
          </a:r>
          <a:endParaRPr lang="it-IT" u="none"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en-US" b="0" i="0" dirty="0"/>
            <a:t>Volumes, Bind Mounts &amp; Polishing for the NodeJS Container</a:t>
          </a:r>
          <a:endParaRPr lang="it-IT" u="none"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SETUP-BACKEND</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SETUP-FRONTEND</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NETWORK FOR DOCKER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MONGODB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BACKEND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FRONTEND CONTAINER- </a:t>
          </a:r>
          <a:r>
            <a:rPr lang="it-IT" dirty="0" err="1"/>
            <a:t>Moving</a:t>
          </a:r>
          <a:r>
            <a:rPr lang="it-IT" dirty="0"/>
            <a:t> the REACT SPA </a:t>
          </a:r>
          <a:r>
            <a:rPr lang="it-IT" dirty="0" err="1"/>
            <a:t>into</a:t>
          </a:r>
          <a:r>
            <a:rPr lang="it-IT" dirty="0"/>
            <a:t> a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PROJECT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BUILDING MULTI-CONTAINER APPLICATIONS</a:t>
          </a:r>
        </a:p>
      </dsp:txBody>
      <dsp:txXfrm>
        <a:off x="30442" y="5316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ADDING DATA PERSISTENCE TO MONGODB WITH VOLUME</a:t>
          </a:r>
        </a:p>
      </dsp:txBody>
      <dsp:txXfrm>
        <a:off x="28100" y="90874"/>
        <a:ext cx="7720664" cy="5194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ADDING DATA PERSISTENCE TO MONGODB WITH VOLUME</a:t>
          </a:r>
        </a:p>
      </dsp:txBody>
      <dsp:txXfrm>
        <a:off x="28100" y="90874"/>
        <a:ext cx="7720664" cy="5194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APPLY SECURITY TO MONGODB</a:t>
          </a:r>
        </a:p>
      </dsp:txBody>
      <dsp:txXfrm>
        <a:off x="30442" y="5316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Volumes, Bind Mounts &amp; Polishing for the NodeJS Container</a:t>
          </a:r>
          <a:endParaRPr lang="it-IT" sz="2400" u="none" kern="1200" dirty="0"/>
        </a:p>
      </dsp:txBody>
      <dsp:txXfrm>
        <a:off x="28100" y="90874"/>
        <a:ext cx="7720664" cy="5194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Volumes, Bind Mounts &amp; Polishing for the NodeJS Container</a:t>
          </a:r>
          <a:endParaRPr lang="it-IT" sz="2400" u="none" kern="1200" dirty="0"/>
        </a:p>
      </dsp:txBody>
      <dsp:txXfrm>
        <a:off x="28100" y="90874"/>
        <a:ext cx="7720664"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a:t>
          </a:r>
        </a:p>
      </dsp:txBody>
      <dsp:txXfrm>
        <a:off x="30442" y="5316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SETUP-BACKEND</a:t>
          </a:r>
        </a:p>
      </dsp:txBody>
      <dsp:txXfrm>
        <a:off x="30442" y="5316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SETUP-FRONTEND</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NETWORK FOR DOCKER APP</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MONGODB CONTAINER</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BACKEND CONTAINER</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06173"/>
          <a:ext cx="7776864"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it-IT" sz="2000" kern="1200" dirty="0"/>
            <a:t>CREATE FRONTEND CONTAINER- </a:t>
          </a:r>
          <a:r>
            <a:rPr lang="it-IT" sz="2000" kern="1200" dirty="0" err="1"/>
            <a:t>Moving</a:t>
          </a:r>
          <a:r>
            <a:rPr lang="it-IT" sz="2000" kern="1200" dirty="0"/>
            <a:t> the REACT SPA </a:t>
          </a:r>
          <a:r>
            <a:rPr lang="it-IT" sz="2000" kern="1200" dirty="0" err="1"/>
            <a:t>into</a:t>
          </a:r>
          <a:r>
            <a:rPr lang="it-IT" sz="2000" kern="1200" dirty="0"/>
            <a:t> a container</a:t>
          </a:r>
        </a:p>
      </dsp:txBody>
      <dsp:txXfrm>
        <a:off x="23417" y="129590"/>
        <a:ext cx="7730030" cy="432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PROJECT</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22/06/2023</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22/06/2023</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22/06/2023</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22/06/2023</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22/06/2023</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22/06/2023</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22/06/2023</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22/06/2023</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22/06/2023</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22/06/2023</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22/06/2023</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22/06/2023</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22/06/2023</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9.xml"/><Relationship Id="rId7" Type="http://schemas.openxmlformats.org/officeDocument/2006/relationships/image" Target="../media/image5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10.xml"/><Relationship Id="rId7" Type="http://schemas.openxmlformats.org/officeDocument/2006/relationships/image" Target="../media/image5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1.xml"/><Relationship Id="rId7" Type="http://schemas.openxmlformats.org/officeDocument/2006/relationships/image" Target="../media/image5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diagramLayout" Target="../diagrams/layout12.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diagramData" Target="../diagrams/data12.xml"/><Relationship Id="rId16"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64.png"/><Relationship Id="rId5" Type="http://schemas.openxmlformats.org/officeDocument/2006/relationships/diagramColors" Target="../diagrams/colors12.xml"/><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diagramQuickStyle" Target="../diagrams/quickStyle12.xml"/><Relationship Id="rId9" Type="http://schemas.openxmlformats.org/officeDocument/2006/relationships/image" Target="../media/image62.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Layout" Target="../diagrams/layout13.xml"/><Relationship Id="rId7" Type="http://schemas.openxmlformats.org/officeDocument/2006/relationships/image" Target="../media/image7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diagramLayout" Target="../diagrams/layout14.xml"/><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diagramData" Target="../diagrams/data14.xml"/><Relationship Id="rId16"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79.png"/><Relationship Id="rId5" Type="http://schemas.openxmlformats.org/officeDocument/2006/relationships/diagramColors" Target="../diagrams/colors14.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diagramQuickStyle" Target="../diagrams/quickStyle14.xml"/><Relationship Id="rId9" Type="http://schemas.openxmlformats.org/officeDocument/2006/relationships/image" Target="../media/image77.png"/><Relationship Id="rId1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9.png"/><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Layout" Target="../diagrams/layout4.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16.png"/><Relationship Id="rId5" Type="http://schemas.openxmlformats.org/officeDocument/2006/relationships/diagramColors" Target="../diagrams/colors4.xml"/><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diagramQuickStyle" Target="../diagrams/quickStyle4.xml"/><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Layout" Target="../diagrams/layout5.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5.png"/><Relationship Id="rId5" Type="http://schemas.openxmlformats.org/officeDocument/2006/relationships/diagramColors" Target="../diagrams/colors5.xml"/><Relationship Id="rId10" Type="http://schemas.openxmlformats.org/officeDocument/2006/relationships/image" Target="../media/image24.png"/><Relationship Id="rId4" Type="http://schemas.openxmlformats.org/officeDocument/2006/relationships/diagramQuickStyle" Target="../diagrams/quickStyle5.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6.xml"/><Relationship Id="rId7" Type="http://schemas.openxmlformats.org/officeDocument/2006/relationships/image" Target="../media/image2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7.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34.png"/><Relationship Id="rId5" Type="http://schemas.openxmlformats.org/officeDocument/2006/relationships/diagramColors" Target="../diagrams/colors7.xml"/><Relationship Id="rId10" Type="http://schemas.openxmlformats.org/officeDocument/2006/relationships/image" Target="../media/image33.png"/><Relationship Id="rId4" Type="http://schemas.openxmlformats.org/officeDocument/2006/relationships/diagramQuickStyle" Target="../diagrams/quickStyle7.xm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diagramLayout" Target="../diagrams/layout8.xml"/><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diagramData" Target="../diagrams/data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40.png"/><Relationship Id="rId5" Type="http://schemas.openxmlformats.org/officeDocument/2006/relationships/diagramColors" Target="../diagrams/colors8.xml"/><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diagramQuickStyle" Target="../diagrams/quickStyle8.xml"/><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1</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869555" y="5546725"/>
            <a:ext cx="83169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4400" dirty="0"/>
              <a:t>Containers</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04813"/>
            <a:ext cx="4897437" cy="504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69149803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BD2848DE-7273-B0E7-9916-DFAA0C31E3D3}"/>
              </a:ext>
            </a:extLst>
          </p:cNvPr>
          <p:cNvPicPr>
            <a:picLocks noChangeAspect="1"/>
          </p:cNvPicPr>
          <p:nvPr/>
        </p:nvPicPr>
        <p:blipFill>
          <a:blip r:embed="rId7"/>
          <a:stretch>
            <a:fillRect/>
          </a:stretch>
        </p:blipFill>
        <p:spPr>
          <a:xfrm>
            <a:off x="431540" y="899126"/>
            <a:ext cx="8280920" cy="3047944"/>
          </a:xfrm>
          <a:prstGeom prst="rect">
            <a:avLst/>
          </a:prstGeom>
        </p:spPr>
      </p:pic>
      <p:pic>
        <p:nvPicPr>
          <p:cNvPr id="17" name="Immagine 16">
            <a:extLst>
              <a:ext uri="{FF2B5EF4-FFF2-40B4-BE49-F238E27FC236}">
                <a16:creationId xmlns:a16="http://schemas.microsoft.com/office/drawing/2014/main" id="{065F991F-4E16-300A-20BF-32EC35693A51}"/>
              </a:ext>
            </a:extLst>
          </p:cNvPr>
          <p:cNvPicPr>
            <a:picLocks noChangeAspect="1"/>
          </p:cNvPicPr>
          <p:nvPr/>
        </p:nvPicPr>
        <p:blipFill>
          <a:blip r:embed="rId8"/>
          <a:stretch>
            <a:fillRect/>
          </a:stretch>
        </p:blipFill>
        <p:spPr>
          <a:xfrm>
            <a:off x="431540" y="3947070"/>
            <a:ext cx="8280920" cy="1164665"/>
          </a:xfrm>
          <a:prstGeom prst="rect">
            <a:avLst/>
          </a:prstGeom>
        </p:spPr>
      </p:pic>
    </p:spTree>
    <p:extLst>
      <p:ext uri="{BB962C8B-B14F-4D97-AF65-F5344CB8AC3E}">
        <p14:creationId xmlns:p14="http://schemas.microsoft.com/office/powerpoint/2010/main" val="37595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64914228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D36CDE7D-E24E-C11B-5F6D-D2E2F7E7AC3B}"/>
              </a:ext>
            </a:extLst>
          </p:cNvPr>
          <p:cNvPicPr>
            <a:picLocks noChangeAspect="1"/>
          </p:cNvPicPr>
          <p:nvPr/>
        </p:nvPicPr>
        <p:blipFill>
          <a:blip r:embed="rId7"/>
          <a:stretch>
            <a:fillRect/>
          </a:stretch>
        </p:blipFill>
        <p:spPr>
          <a:xfrm>
            <a:off x="395536" y="934337"/>
            <a:ext cx="8352928" cy="3111774"/>
          </a:xfrm>
          <a:prstGeom prst="rect">
            <a:avLst/>
          </a:prstGeom>
        </p:spPr>
      </p:pic>
      <p:pic>
        <p:nvPicPr>
          <p:cNvPr id="6" name="Immagine 5">
            <a:extLst>
              <a:ext uri="{FF2B5EF4-FFF2-40B4-BE49-F238E27FC236}">
                <a16:creationId xmlns:a16="http://schemas.microsoft.com/office/drawing/2014/main" id="{C83C7B5C-BBC0-A97F-E43A-2CEA24F199D5}"/>
              </a:ext>
            </a:extLst>
          </p:cNvPr>
          <p:cNvPicPr>
            <a:picLocks noChangeAspect="1"/>
          </p:cNvPicPr>
          <p:nvPr/>
        </p:nvPicPr>
        <p:blipFill>
          <a:blip r:embed="rId8"/>
          <a:stretch>
            <a:fillRect/>
          </a:stretch>
        </p:blipFill>
        <p:spPr>
          <a:xfrm>
            <a:off x="395535" y="4046110"/>
            <a:ext cx="2695715" cy="1183089"/>
          </a:xfrm>
          <a:prstGeom prst="rect">
            <a:avLst/>
          </a:prstGeom>
        </p:spPr>
      </p:pic>
      <p:sp>
        <p:nvSpPr>
          <p:cNvPr id="9" name="CasellaDiTesto 8">
            <a:extLst>
              <a:ext uri="{FF2B5EF4-FFF2-40B4-BE49-F238E27FC236}">
                <a16:creationId xmlns:a16="http://schemas.microsoft.com/office/drawing/2014/main" id="{8FE0E09D-3513-4A1F-B2DB-5DBD05A95623}"/>
              </a:ext>
            </a:extLst>
          </p:cNvPr>
          <p:cNvSpPr txBox="1"/>
          <p:nvPr/>
        </p:nvSpPr>
        <p:spPr>
          <a:xfrm>
            <a:off x="3098335" y="3406761"/>
            <a:ext cx="5688632"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we stop MongoDB and  then rerun it in the same way as before it works and our application will be able to talk to it, but the goal is gone.</a:t>
            </a:r>
          </a:p>
          <a:p>
            <a:pPr algn="l"/>
            <a:r>
              <a:rPr lang="en-US" b="0" i="0" u="sng" dirty="0">
                <a:solidFill>
                  <a:schemeClr val="bg1"/>
                </a:solidFill>
                <a:effectLst/>
                <a:latin typeface="Udemy Sans"/>
              </a:rPr>
              <a:t>It's no longer there.</a:t>
            </a:r>
          </a:p>
          <a:p>
            <a:pPr algn="l"/>
            <a:r>
              <a:rPr lang="en-US" b="0" i="0" dirty="0">
                <a:solidFill>
                  <a:schemeClr val="bg1"/>
                </a:solidFill>
                <a:effectLst/>
                <a:latin typeface="Udemy Sans"/>
              </a:rPr>
              <a:t>And that happens because when we stop MongoDB, the container is removed, and when it's removed, all the data stored in the container is lost.</a:t>
            </a:r>
          </a:p>
          <a:p>
            <a:pPr algn="l"/>
            <a:r>
              <a:rPr lang="en-US" b="0" i="0" dirty="0">
                <a:solidFill>
                  <a:schemeClr val="bg1"/>
                </a:solidFill>
                <a:effectLst/>
                <a:latin typeface="Udemy Sans"/>
              </a:rPr>
              <a:t>And the data stored in the database, in the MongoDB database is stored in that container of course.</a:t>
            </a:r>
          </a:p>
          <a:p>
            <a:pPr algn="l"/>
            <a:r>
              <a:rPr lang="en-US" b="0" i="0" dirty="0">
                <a:solidFill>
                  <a:schemeClr val="bg1"/>
                </a:solidFill>
                <a:effectLst/>
                <a:latin typeface="Udemy Sans"/>
              </a:rPr>
              <a:t>So therefore here, we need to ensure that we detach that data, which in the end is still written to the hard drive.</a:t>
            </a:r>
          </a:p>
        </p:txBody>
      </p:sp>
      <p:pic>
        <p:nvPicPr>
          <p:cNvPr id="11" name="Immagine 10">
            <a:extLst>
              <a:ext uri="{FF2B5EF4-FFF2-40B4-BE49-F238E27FC236}">
                <a16:creationId xmlns:a16="http://schemas.microsoft.com/office/drawing/2014/main" id="{D1DA978F-23FC-7C1A-9327-C666E55BB00E}"/>
              </a:ext>
            </a:extLst>
          </p:cNvPr>
          <p:cNvPicPr>
            <a:picLocks noChangeAspect="1"/>
          </p:cNvPicPr>
          <p:nvPr/>
        </p:nvPicPr>
        <p:blipFill>
          <a:blip r:embed="rId9"/>
          <a:stretch>
            <a:fillRect/>
          </a:stretch>
        </p:blipFill>
        <p:spPr>
          <a:xfrm>
            <a:off x="115651" y="923575"/>
            <a:ext cx="4067743" cy="2857899"/>
          </a:xfrm>
          <a:prstGeom prst="rect">
            <a:avLst/>
          </a:prstGeom>
        </p:spPr>
      </p:pic>
      <p:sp>
        <p:nvSpPr>
          <p:cNvPr id="12" name="Ovale 11">
            <a:extLst>
              <a:ext uri="{FF2B5EF4-FFF2-40B4-BE49-F238E27FC236}">
                <a16:creationId xmlns:a16="http://schemas.microsoft.com/office/drawing/2014/main" id="{8D5DD7ED-A9D3-14A8-80B3-A2486DD74FBE}"/>
              </a:ext>
            </a:extLst>
          </p:cNvPr>
          <p:cNvSpPr/>
          <p:nvPr/>
        </p:nvSpPr>
        <p:spPr>
          <a:xfrm>
            <a:off x="395534" y="2863022"/>
            <a:ext cx="352839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B9A0101-D455-9461-6DB1-E869D02682D7}"/>
              </a:ext>
            </a:extLst>
          </p:cNvPr>
          <p:cNvSpPr txBox="1"/>
          <p:nvPr/>
        </p:nvSpPr>
        <p:spPr>
          <a:xfrm>
            <a:off x="2129082" y="2178532"/>
            <a:ext cx="4663440" cy="3416320"/>
          </a:xfrm>
          <a:prstGeom prst="rect">
            <a:avLst/>
          </a:prstGeom>
          <a:solidFill>
            <a:schemeClr val="accent1"/>
          </a:solidFill>
        </p:spPr>
        <p:txBody>
          <a:bodyPr wrap="square">
            <a:spAutoFit/>
          </a:bodyPr>
          <a:lstStyle/>
          <a:p>
            <a:pPr algn="ctr"/>
            <a:r>
              <a:rPr lang="en-US" sz="3600" b="0" i="0" dirty="0">
                <a:solidFill>
                  <a:schemeClr val="bg1"/>
                </a:solidFill>
                <a:effectLst/>
                <a:latin typeface="Udemy Sans"/>
              </a:rPr>
              <a:t>We can add a volume.</a:t>
            </a:r>
          </a:p>
          <a:p>
            <a:pPr algn="ctr"/>
            <a:r>
              <a:rPr lang="en-US" sz="3600" b="0" i="0" dirty="0">
                <a:solidFill>
                  <a:schemeClr val="bg1"/>
                </a:solidFill>
                <a:effectLst/>
                <a:latin typeface="Udemy Sans"/>
              </a:rPr>
              <a:t>We do this with the </a:t>
            </a:r>
            <a:r>
              <a:rPr lang="en-US" sz="3600" dirty="0">
                <a:solidFill>
                  <a:schemeClr val="bg1"/>
                </a:solidFill>
                <a:latin typeface="Udemy Sans"/>
              </a:rPr>
              <a:t>-</a:t>
            </a:r>
            <a:r>
              <a:rPr lang="en-US" sz="3600" b="0" i="0" dirty="0">
                <a:solidFill>
                  <a:schemeClr val="bg1"/>
                </a:solidFill>
                <a:effectLst/>
                <a:latin typeface="Udemy Sans"/>
              </a:rPr>
              <a:t>V flag</a:t>
            </a:r>
          </a:p>
          <a:p>
            <a:pPr algn="ctr"/>
            <a:r>
              <a:rPr lang="en-US" sz="3600" dirty="0">
                <a:solidFill>
                  <a:schemeClr val="bg1"/>
                </a:solidFill>
                <a:latin typeface="Udemy Sans"/>
              </a:rPr>
              <a:t>REMEMBER THAT MONGODB STORE DATA ON /data/</a:t>
            </a:r>
            <a:r>
              <a:rPr lang="en-US" sz="3600" dirty="0" err="1">
                <a:solidFill>
                  <a:schemeClr val="bg1"/>
                </a:solidFill>
                <a:latin typeface="Udemy Sans"/>
              </a:rPr>
              <a:t>db</a:t>
            </a:r>
            <a:r>
              <a:rPr lang="en-US" sz="3600" dirty="0">
                <a:solidFill>
                  <a:schemeClr val="bg1"/>
                </a:solidFill>
                <a:latin typeface="Udemy Sans"/>
              </a:rPr>
              <a:t> folder</a:t>
            </a:r>
            <a:endParaRPr lang="en-US" sz="3600" b="0" i="0" dirty="0">
              <a:solidFill>
                <a:schemeClr val="bg1"/>
              </a:solidFill>
              <a:effectLst/>
              <a:latin typeface="Udemy Sans"/>
            </a:endParaRPr>
          </a:p>
        </p:txBody>
      </p:sp>
    </p:spTree>
    <p:extLst>
      <p:ext uri="{BB962C8B-B14F-4D97-AF65-F5344CB8AC3E}">
        <p14:creationId xmlns:p14="http://schemas.microsoft.com/office/powerpoint/2010/main" val="78388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9859745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612B5732-8617-FEE1-BCDD-2E20EF99AE19}"/>
              </a:ext>
            </a:extLst>
          </p:cNvPr>
          <p:cNvPicPr>
            <a:picLocks noChangeAspect="1"/>
          </p:cNvPicPr>
          <p:nvPr/>
        </p:nvPicPr>
        <p:blipFill>
          <a:blip r:embed="rId7"/>
          <a:stretch>
            <a:fillRect/>
          </a:stretch>
        </p:blipFill>
        <p:spPr>
          <a:xfrm>
            <a:off x="414598" y="851962"/>
            <a:ext cx="8556298" cy="4639125"/>
          </a:xfrm>
          <a:prstGeom prst="rect">
            <a:avLst/>
          </a:prstGeom>
        </p:spPr>
      </p:pic>
      <p:sp>
        <p:nvSpPr>
          <p:cNvPr id="7" name="Ovale 6">
            <a:extLst>
              <a:ext uri="{FF2B5EF4-FFF2-40B4-BE49-F238E27FC236}">
                <a16:creationId xmlns:a16="http://schemas.microsoft.com/office/drawing/2014/main" id="{08A18F7A-81BA-EFFF-4E22-EF8991C87E3D}"/>
              </a:ext>
            </a:extLst>
          </p:cNvPr>
          <p:cNvSpPr/>
          <p:nvPr/>
        </p:nvSpPr>
        <p:spPr>
          <a:xfrm>
            <a:off x="5436096" y="4077072"/>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DC4106CD-E693-33DC-C878-6D7B1CECE6AC}"/>
              </a:ext>
            </a:extLst>
          </p:cNvPr>
          <p:cNvPicPr>
            <a:picLocks noChangeAspect="1"/>
          </p:cNvPicPr>
          <p:nvPr/>
        </p:nvPicPr>
        <p:blipFill>
          <a:blip r:embed="rId8"/>
          <a:stretch>
            <a:fillRect/>
          </a:stretch>
        </p:blipFill>
        <p:spPr>
          <a:xfrm>
            <a:off x="1672618" y="4373865"/>
            <a:ext cx="7056784" cy="303221"/>
          </a:xfrm>
          <a:prstGeom prst="rect">
            <a:avLst/>
          </a:prstGeom>
        </p:spPr>
      </p:pic>
      <p:sp>
        <p:nvSpPr>
          <p:cNvPr id="15" name="Ovale 14">
            <a:extLst>
              <a:ext uri="{FF2B5EF4-FFF2-40B4-BE49-F238E27FC236}">
                <a16:creationId xmlns:a16="http://schemas.microsoft.com/office/drawing/2014/main" id="{94D8D0DC-A1B7-DEB3-93A0-9AB254B6988D}"/>
              </a:ext>
            </a:extLst>
          </p:cNvPr>
          <p:cNvSpPr/>
          <p:nvPr/>
        </p:nvSpPr>
        <p:spPr>
          <a:xfrm>
            <a:off x="5436096" y="4339359"/>
            <a:ext cx="353480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2 16">
            <a:extLst>
              <a:ext uri="{FF2B5EF4-FFF2-40B4-BE49-F238E27FC236}">
                <a16:creationId xmlns:a16="http://schemas.microsoft.com/office/drawing/2014/main" id="{171A54F1-9DBA-5B7D-18F0-0FBD48845148}"/>
              </a:ext>
            </a:extLst>
          </p:cNvPr>
          <p:cNvCxnSpPr/>
          <p:nvPr/>
        </p:nvCxnSpPr>
        <p:spPr>
          <a:xfrm>
            <a:off x="6948264" y="3429000"/>
            <a:ext cx="0" cy="86409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19" name="CasellaDiTesto 18">
            <a:extLst>
              <a:ext uri="{FF2B5EF4-FFF2-40B4-BE49-F238E27FC236}">
                <a16:creationId xmlns:a16="http://schemas.microsoft.com/office/drawing/2014/main" id="{D2C20EDB-F07E-FE49-FE99-27AB24DE33F2}"/>
              </a:ext>
            </a:extLst>
          </p:cNvPr>
          <p:cNvSpPr txBox="1"/>
          <p:nvPr/>
        </p:nvSpPr>
        <p:spPr>
          <a:xfrm>
            <a:off x="1619672" y="4711592"/>
            <a:ext cx="6520397"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will then create this volume, if it doesn't exist already and store any data written inside of the container in that volume on the host machine, </a:t>
            </a:r>
            <a:r>
              <a:rPr lang="en-US" b="0" i="0" u="sng" dirty="0">
                <a:solidFill>
                  <a:schemeClr val="bg1"/>
                </a:solidFill>
                <a:effectLst/>
                <a:latin typeface="Udemy Sans"/>
              </a:rPr>
              <a:t>we just don't know where that is on the host machine.</a:t>
            </a:r>
          </a:p>
          <a:p>
            <a:pPr algn="l"/>
            <a:r>
              <a:rPr lang="en-US" b="0" i="0" dirty="0">
                <a:solidFill>
                  <a:schemeClr val="bg1"/>
                </a:solidFill>
                <a:effectLst/>
                <a:latin typeface="Udemy Sans"/>
              </a:rPr>
              <a:t>And if it does exist already, Docker will load the data that's already in that folder on the host machine, into that folder in the container.</a:t>
            </a:r>
          </a:p>
          <a:p>
            <a:pPr algn="l"/>
            <a:r>
              <a:rPr lang="en-US" b="0" i="0" dirty="0">
                <a:solidFill>
                  <a:schemeClr val="bg1"/>
                </a:solidFill>
                <a:effectLst/>
                <a:latin typeface="Udemy Sans"/>
              </a:rPr>
              <a:t>And this then ensures that our data is never lost.</a:t>
            </a:r>
          </a:p>
        </p:txBody>
      </p:sp>
    </p:spTree>
    <p:extLst>
      <p:ext uri="{BB962C8B-B14F-4D97-AF65-F5344CB8AC3E}">
        <p14:creationId xmlns:p14="http://schemas.microsoft.com/office/powerpoint/2010/main" val="30684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5"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86677524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D76F1C81-4F96-DDC2-E3CA-20587F1D1F95}"/>
              </a:ext>
            </a:extLst>
          </p:cNvPr>
          <p:cNvSpPr txBox="1"/>
          <p:nvPr/>
        </p:nvSpPr>
        <p:spPr>
          <a:xfrm>
            <a:off x="1547664" y="980728"/>
            <a:ext cx="6290047"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another requirement was security and preventing access to our database.</a:t>
            </a:r>
          </a:p>
          <a:p>
            <a:pPr algn="l"/>
            <a:r>
              <a:rPr lang="en-US" b="0" i="0" dirty="0">
                <a:solidFill>
                  <a:schemeClr val="bg1"/>
                </a:solidFill>
                <a:effectLst/>
                <a:latin typeface="Udemy Sans"/>
              </a:rPr>
              <a:t>And for that the MongoDB image supports two environment variables</a:t>
            </a:r>
            <a:r>
              <a:rPr lang="en-US" dirty="0">
                <a:solidFill>
                  <a:schemeClr val="bg1"/>
                </a:solidFill>
                <a:latin typeface="Udemy Sans"/>
              </a:rPr>
              <a:t>:</a:t>
            </a:r>
          </a:p>
          <a:p>
            <a:pPr algn="l"/>
            <a:endParaRPr lang="en-US" dirty="0">
              <a:solidFill>
                <a:schemeClr val="bg1"/>
              </a:solidFill>
              <a:latin typeface="Udemy Sans"/>
            </a:endParaRPr>
          </a:p>
          <a:p>
            <a:pPr algn="l"/>
            <a:r>
              <a:rPr lang="en-US" b="1" i="1" dirty="0">
                <a:solidFill>
                  <a:schemeClr val="bg1"/>
                </a:solidFill>
                <a:effectLst>
                  <a:outerShdw blurRad="38100" dist="38100" dir="2700000" algn="tl">
                    <a:srgbClr val="000000">
                      <a:alpha val="43137"/>
                    </a:srgbClr>
                  </a:outerShdw>
                </a:effectLst>
                <a:latin typeface="Udemy Sans"/>
              </a:rPr>
              <a:t>MONGO_INITDB_ROOT_USERNAME</a:t>
            </a:r>
          </a:p>
          <a:p>
            <a:r>
              <a:rPr lang="en-US" b="1" i="1" dirty="0">
                <a:solidFill>
                  <a:schemeClr val="bg1"/>
                </a:solidFill>
                <a:effectLst>
                  <a:outerShdw blurRad="38100" dist="38100" dir="2700000" algn="tl">
                    <a:srgbClr val="000000">
                      <a:alpha val="43137"/>
                    </a:srgbClr>
                  </a:outerShdw>
                </a:effectLst>
                <a:latin typeface="Udemy Sans"/>
              </a:rPr>
              <a:t>MONGO_INITDB_ROOT_PASSWORD</a:t>
            </a:r>
          </a:p>
          <a:p>
            <a:endParaRPr lang="en-US" b="1" i="1" dirty="0">
              <a:solidFill>
                <a:schemeClr val="bg1"/>
              </a:solidFill>
              <a:effectLst>
                <a:outerShdw blurRad="38100" dist="38100" dir="2700000" algn="tl">
                  <a:srgbClr val="000000">
                    <a:alpha val="43137"/>
                  </a:srgbClr>
                </a:outerShdw>
              </a:effectLst>
              <a:latin typeface="Udemy Sans"/>
            </a:endParaRPr>
          </a:p>
          <a:p>
            <a:pPr algn="l"/>
            <a:r>
              <a:rPr lang="en-US" b="0" i="0" dirty="0">
                <a:solidFill>
                  <a:schemeClr val="bg1"/>
                </a:solidFill>
                <a:effectLst/>
                <a:latin typeface="Udemy Sans"/>
              </a:rPr>
              <a:t>And when we use these environment variables, then the database insert at the MongoDB container will be created such that this username and password is required to access it.</a:t>
            </a:r>
          </a:p>
        </p:txBody>
      </p:sp>
      <p:pic>
        <p:nvPicPr>
          <p:cNvPr id="9" name="Immagine 8">
            <a:extLst>
              <a:ext uri="{FF2B5EF4-FFF2-40B4-BE49-F238E27FC236}">
                <a16:creationId xmlns:a16="http://schemas.microsoft.com/office/drawing/2014/main" id="{9F6F744F-C55E-1A59-D3E2-635A9B3B5E60}"/>
              </a:ext>
            </a:extLst>
          </p:cNvPr>
          <p:cNvPicPr>
            <a:picLocks noChangeAspect="1"/>
          </p:cNvPicPr>
          <p:nvPr/>
        </p:nvPicPr>
        <p:blipFill>
          <a:blip r:embed="rId7"/>
          <a:stretch>
            <a:fillRect/>
          </a:stretch>
        </p:blipFill>
        <p:spPr>
          <a:xfrm>
            <a:off x="323528" y="1196752"/>
            <a:ext cx="8591727" cy="5438209"/>
          </a:xfrm>
          <a:prstGeom prst="rect">
            <a:avLst/>
          </a:prstGeom>
        </p:spPr>
      </p:pic>
      <p:sp>
        <p:nvSpPr>
          <p:cNvPr id="10" name="Ovale 9">
            <a:extLst>
              <a:ext uri="{FF2B5EF4-FFF2-40B4-BE49-F238E27FC236}">
                <a16:creationId xmlns:a16="http://schemas.microsoft.com/office/drawing/2014/main" id="{75A99C8D-3740-D369-97D1-EB7E64D9802A}"/>
              </a:ext>
            </a:extLst>
          </p:cNvPr>
          <p:cNvSpPr/>
          <p:nvPr/>
        </p:nvSpPr>
        <p:spPr>
          <a:xfrm>
            <a:off x="6228184" y="4822572"/>
            <a:ext cx="1080120" cy="369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D286ED3-2670-C15F-E0FB-004FFE691CFD}"/>
              </a:ext>
            </a:extLst>
          </p:cNvPr>
          <p:cNvPicPr>
            <a:picLocks noChangeAspect="1"/>
          </p:cNvPicPr>
          <p:nvPr/>
        </p:nvPicPr>
        <p:blipFill>
          <a:blip r:embed="rId8"/>
          <a:stretch>
            <a:fillRect/>
          </a:stretch>
        </p:blipFill>
        <p:spPr>
          <a:xfrm>
            <a:off x="1835696" y="5321612"/>
            <a:ext cx="6984776" cy="346092"/>
          </a:xfrm>
          <a:prstGeom prst="rect">
            <a:avLst/>
          </a:prstGeom>
        </p:spPr>
      </p:pic>
      <p:sp>
        <p:nvSpPr>
          <p:cNvPr id="14" name="Ovale 13">
            <a:extLst>
              <a:ext uri="{FF2B5EF4-FFF2-40B4-BE49-F238E27FC236}">
                <a16:creationId xmlns:a16="http://schemas.microsoft.com/office/drawing/2014/main" id="{D1E12A27-4F75-3B3A-8838-05271821C60D}"/>
              </a:ext>
            </a:extLst>
          </p:cNvPr>
          <p:cNvSpPr/>
          <p:nvPr/>
        </p:nvSpPr>
        <p:spPr>
          <a:xfrm>
            <a:off x="5053280" y="5181195"/>
            <a:ext cx="3911207" cy="369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E1DEBB71-B09C-4833-5BE4-E99779889AF0}"/>
              </a:ext>
            </a:extLst>
          </p:cNvPr>
          <p:cNvSpPr/>
          <p:nvPr/>
        </p:nvSpPr>
        <p:spPr>
          <a:xfrm>
            <a:off x="1691680" y="5321611"/>
            <a:ext cx="1922979" cy="2295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286913A7-2847-864E-6A29-238D01931B31}"/>
              </a:ext>
            </a:extLst>
          </p:cNvPr>
          <p:cNvPicPr>
            <a:picLocks noChangeAspect="1"/>
          </p:cNvPicPr>
          <p:nvPr/>
        </p:nvPicPr>
        <p:blipFill>
          <a:blip r:embed="rId9"/>
          <a:stretch>
            <a:fillRect/>
          </a:stretch>
        </p:blipFill>
        <p:spPr>
          <a:xfrm>
            <a:off x="543482" y="1228263"/>
            <a:ext cx="8028384" cy="4603534"/>
          </a:xfrm>
          <a:prstGeom prst="rect">
            <a:avLst/>
          </a:prstGeom>
        </p:spPr>
      </p:pic>
      <p:sp>
        <p:nvSpPr>
          <p:cNvPr id="22" name="CasellaDiTesto 21">
            <a:extLst>
              <a:ext uri="{FF2B5EF4-FFF2-40B4-BE49-F238E27FC236}">
                <a16:creationId xmlns:a16="http://schemas.microsoft.com/office/drawing/2014/main" id="{4749B9F9-4430-D959-8135-3B33B323FC63}"/>
              </a:ext>
            </a:extLst>
          </p:cNvPr>
          <p:cNvSpPr txBox="1"/>
          <p:nvPr/>
        </p:nvSpPr>
        <p:spPr>
          <a:xfrm>
            <a:off x="1693771" y="1930697"/>
            <a:ext cx="2775981" cy="3693319"/>
          </a:xfrm>
          <a:prstGeom prst="rect">
            <a:avLst/>
          </a:prstGeom>
          <a:solidFill>
            <a:schemeClr val="accent1"/>
          </a:solidFill>
        </p:spPr>
        <p:txBody>
          <a:bodyPr wrap="square">
            <a:spAutoFit/>
          </a:bodyPr>
          <a:lstStyle/>
          <a:p>
            <a:pPr algn="l"/>
            <a:r>
              <a:rPr lang="en-US" b="0" i="0" dirty="0">
                <a:solidFill>
                  <a:schemeClr val="bg1"/>
                </a:solidFill>
                <a:effectLst/>
                <a:latin typeface="Udemy Sans"/>
              </a:rPr>
              <a:t> That fails because the node application, which talks to MongoDB, connected without that password and user and now that database is protected though.</a:t>
            </a:r>
          </a:p>
          <a:p>
            <a:pPr algn="l"/>
            <a:r>
              <a:rPr lang="en-US" b="0" i="0" dirty="0">
                <a:solidFill>
                  <a:schemeClr val="bg1"/>
                </a:solidFill>
                <a:effectLst/>
                <a:latin typeface="Udemy Sans"/>
              </a:rPr>
              <a:t>So now we need to ensure that in our app JS file of our node backend, indeed we do utilize that password and username we just used for starting the database.</a:t>
            </a:r>
          </a:p>
        </p:txBody>
      </p:sp>
      <p:pic>
        <p:nvPicPr>
          <p:cNvPr id="24" name="Immagine 23">
            <a:extLst>
              <a:ext uri="{FF2B5EF4-FFF2-40B4-BE49-F238E27FC236}">
                <a16:creationId xmlns:a16="http://schemas.microsoft.com/office/drawing/2014/main" id="{89D6B8CF-635A-C612-D784-1B71051C9390}"/>
              </a:ext>
            </a:extLst>
          </p:cNvPr>
          <p:cNvPicPr>
            <a:picLocks noChangeAspect="1"/>
          </p:cNvPicPr>
          <p:nvPr/>
        </p:nvPicPr>
        <p:blipFill>
          <a:blip r:embed="rId10"/>
          <a:stretch>
            <a:fillRect/>
          </a:stretch>
        </p:blipFill>
        <p:spPr>
          <a:xfrm>
            <a:off x="267246" y="947442"/>
            <a:ext cx="8544085" cy="4929830"/>
          </a:xfrm>
          <a:prstGeom prst="rect">
            <a:avLst/>
          </a:prstGeom>
        </p:spPr>
      </p:pic>
      <p:sp>
        <p:nvSpPr>
          <p:cNvPr id="25" name="Ovale 24">
            <a:extLst>
              <a:ext uri="{FF2B5EF4-FFF2-40B4-BE49-F238E27FC236}">
                <a16:creationId xmlns:a16="http://schemas.microsoft.com/office/drawing/2014/main" id="{85BA18EA-9FDF-FEAD-CCFB-EA009AFDBE64}"/>
              </a:ext>
            </a:extLst>
          </p:cNvPr>
          <p:cNvSpPr/>
          <p:nvPr/>
        </p:nvSpPr>
        <p:spPr>
          <a:xfrm>
            <a:off x="377237" y="1412776"/>
            <a:ext cx="1080120"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B409776-50ED-030B-98E5-926E293A58D6}"/>
              </a:ext>
            </a:extLst>
          </p:cNvPr>
          <p:cNvSpPr/>
          <p:nvPr/>
        </p:nvSpPr>
        <p:spPr>
          <a:xfrm>
            <a:off x="363620" y="1861815"/>
            <a:ext cx="1080120"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7D4D9C49-7344-9E01-E2EC-456531BBAA4D}"/>
              </a:ext>
            </a:extLst>
          </p:cNvPr>
          <p:cNvSpPr/>
          <p:nvPr/>
        </p:nvSpPr>
        <p:spPr>
          <a:xfrm>
            <a:off x="1835696" y="2420888"/>
            <a:ext cx="1951714" cy="4052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DDAF8863-F301-D7CA-031D-967861C96723}"/>
              </a:ext>
            </a:extLst>
          </p:cNvPr>
          <p:cNvSpPr/>
          <p:nvPr/>
        </p:nvSpPr>
        <p:spPr>
          <a:xfrm>
            <a:off x="1835696" y="2360584"/>
            <a:ext cx="6610410" cy="5576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0E8315FD-AD57-7B46-4A21-410F52855C7A}"/>
              </a:ext>
            </a:extLst>
          </p:cNvPr>
          <p:cNvPicPr>
            <a:picLocks noChangeAspect="1"/>
          </p:cNvPicPr>
          <p:nvPr/>
        </p:nvPicPr>
        <p:blipFill>
          <a:blip r:embed="rId11"/>
          <a:stretch>
            <a:fillRect/>
          </a:stretch>
        </p:blipFill>
        <p:spPr>
          <a:xfrm>
            <a:off x="1547664" y="5029982"/>
            <a:ext cx="6148380" cy="367234"/>
          </a:xfrm>
          <a:prstGeom prst="rect">
            <a:avLst/>
          </a:prstGeom>
        </p:spPr>
      </p:pic>
      <p:sp>
        <p:nvSpPr>
          <p:cNvPr id="35" name="Ovale 34">
            <a:extLst>
              <a:ext uri="{FF2B5EF4-FFF2-40B4-BE49-F238E27FC236}">
                <a16:creationId xmlns:a16="http://schemas.microsoft.com/office/drawing/2014/main" id="{28258BF8-3D33-4E22-1B33-826C3EB7FF5D}"/>
              </a:ext>
            </a:extLst>
          </p:cNvPr>
          <p:cNvSpPr/>
          <p:nvPr/>
        </p:nvSpPr>
        <p:spPr>
          <a:xfrm>
            <a:off x="5988718" y="4990999"/>
            <a:ext cx="1763607"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B3D21731-CCD3-5FBA-1912-B7CDB1ADE1FB}"/>
              </a:ext>
            </a:extLst>
          </p:cNvPr>
          <p:cNvPicPr>
            <a:picLocks noChangeAspect="1"/>
          </p:cNvPicPr>
          <p:nvPr/>
        </p:nvPicPr>
        <p:blipFill>
          <a:blip r:embed="rId12"/>
          <a:stretch>
            <a:fillRect/>
          </a:stretch>
        </p:blipFill>
        <p:spPr>
          <a:xfrm>
            <a:off x="1547664" y="5442967"/>
            <a:ext cx="6983136" cy="898267"/>
          </a:xfrm>
          <a:prstGeom prst="rect">
            <a:avLst/>
          </a:prstGeom>
        </p:spPr>
      </p:pic>
      <p:sp>
        <p:nvSpPr>
          <p:cNvPr id="38" name="Ovale 37">
            <a:extLst>
              <a:ext uri="{FF2B5EF4-FFF2-40B4-BE49-F238E27FC236}">
                <a16:creationId xmlns:a16="http://schemas.microsoft.com/office/drawing/2014/main" id="{BF4A938E-7A9F-DFFD-5830-10E5604A2A21}"/>
              </a:ext>
            </a:extLst>
          </p:cNvPr>
          <p:cNvSpPr/>
          <p:nvPr/>
        </p:nvSpPr>
        <p:spPr>
          <a:xfrm>
            <a:off x="5532110" y="5384924"/>
            <a:ext cx="1763607"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1044566B-0999-29D2-5872-FC0C8BDD32EB}"/>
              </a:ext>
            </a:extLst>
          </p:cNvPr>
          <p:cNvPicPr>
            <a:picLocks noChangeAspect="1"/>
          </p:cNvPicPr>
          <p:nvPr/>
        </p:nvPicPr>
        <p:blipFill>
          <a:blip r:embed="rId13"/>
          <a:stretch>
            <a:fillRect/>
          </a:stretch>
        </p:blipFill>
        <p:spPr>
          <a:xfrm>
            <a:off x="1926937" y="2550914"/>
            <a:ext cx="6277851" cy="342948"/>
          </a:xfrm>
          <a:prstGeom prst="rect">
            <a:avLst/>
          </a:prstGeom>
        </p:spPr>
      </p:pic>
      <p:pic>
        <p:nvPicPr>
          <p:cNvPr id="45" name="Immagine 44">
            <a:extLst>
              <a:ext uri="{FF2B5EF4-FFF2-40B4-BE49-F238E27FC236}">
                <a16:creationId xmlns:a16="http://schemas.microsoft.com/office/drawing/2014/main" id="{B807DF8A-9322-CD3C-B6CE-F1F0006D884C}"/>
              </a:ext>
            </a:extLst>
          </p:cNvPr>
          <p:cNvPicPr>
            <a:picLocks noChangeAspect="1"/>
          </p:cNvPicPr>
          <p:nvPr/>
        </p:nvPicPr>
        <p:blipFill>
          <a:blip r:embed="rId14"/>
          <a:stretch>
            <a:fillRect/>
          </a:stretch>
        </p:blipFill>
        <p:spPr>
          <a:xfrm>
            <a:off x="0" y="968274"/>
            <a:ext cx="9144000" cy="4921452"/>
          </a:xfrm>
          <a:prstGeom prst="rect">
            <a:avLst/>
          </a:prstGeom>
        </p:spPr>
      </p:pic>
      <p:pic>
        <p:nvPicPr>
          <p:cNvPr id="76" name="Immagine 75">
            <a:extLst>
              <a:ext uri="{FF2B5EF4-FFF2-40B4-BE49-F238E27FC236}">
                <a16:creationId xmlns:a16="http://schemas.microsoft.com/office/drawing/2014/main" id="{C304FA17-600E-9AE3-A750-AB9836C01C71}"/>
              </a:ext>
            </a:extLst>
          </p:cNvPr>
          <p:cNvPicPr>
            <a:picLocks noChangeAspect="1"/>
          </p:cNvPicPr>
          <p:nvPr/>
        </p:nvPicPr>
        <p:blipFill>
          <a:blip r:embed="rId15"/>
          <a:stretch>
            <a:fillRect/>
          </a:stretch>
        </p:blipFill>
        <p:spPr>
          <a:xfrm>
            <a:off x="834139" y="6376851"/>
            <a:ext cx="8247064" cy="230617"/>
          </a:xfrm>
          <a:prstGeom prst="rect">
            <a:avLst/>
          </a:prstGeom>
        </p:spPr>
      </p:pic>
      <p:sp>
        <p:nvSpPr>
          <p:cNvPr id="77" name="Ovale 76">
            <a:extLst>
              <a:ext uri="{FF2B5EF4-FFF2-40B4-BE49-F238E27FC236}">
                <a16:creationId xmlns:a16="http://schemas.microsoft.com/office/drawing/2014/main" id="{B101AA71-EA3F-BDD2-AD5A-32E681224F4F}"/>
              </a:ext>
            </a:extLst>
          </p:cNvPr>
          <p:cNvSpPr/>
          <p:nvPr/>
        </p:nvSpPr>
        <p:spPr>
          <a:xfrm>
            <a:off x="4983471" y="6292735"/>
            <a:ext cx="4167069" cy="400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sellaDiTesto 46">
            <a:extLst>
              <a:ext uri="{FF2B5EF4-FFF2-40B4-BE49-F238E27FC236}">
                <a16:creationId xmlns:a16="http://schemas.microsoft.com/office/drawing/2014/main" id="{7398B531-482A-B0D5-2D9A-D046936970A2}"/>
              </a:ext>
            </a:extLst>
          </p:cNvPr>
          <p:cNvSpPr txBox="1"/>
          <p:nvPr/>
        </p:nvSpPr>
        <p:spPr>
          <a:xfrm>
            <a:off x="129182" y="1686739"/>
            <a:ext cx="4754880" cy="2585323"/>
          </a:xfrm>
          <a:prstGeom prst="rect">
            <a:avLst/>
          </a:prstGeom>
          <a:solidFill>
            <a:schemeClr val="accent1"/>
          </a:solidFill>
        </p:spPr>
        <p:txBody>
          <a:bodyPr wrap="square">
            <a:spAutoFit/>
          </a:bodyPr>
          <a:lstStyle/>
          <a:p>
            <a:r>
              <a:rPr lang="en-US" b="0" i="0" dirty="0">
                <a:solidFill>
                  <a:schemeClr val="bg1"/>
                </a:solidFill>
                <a:effectLst/>
                <a:latin typeface="Udemy Sans"/>
              </a:rPr>
              <a:t>The problem could be the volume and the fact that you created another user with different credentials before you changed them. Because of the volume, your database is still there and hence your old root user is still set up - i.e. your old credentials apply.</a:t>
            </a:r>
          </a:p>
          <a:p>
            <a:endParaRPr lang="en-US" dirty="0">
              <a:solidFill>
                <a:schemeClr val="bg1"/>
              </a:solidFill>
              <a:latin typeface="Udemy Sans"/>
            </a:endParaRPr>
          </a:p>
          <a:p>
            <a:r>
              <a:rPr lang="en-US" dirty="0">
                <a:solidFill>
                  <a:schemeClr val="bg1"/>
                </a:solidFill>
                <a:latin typeface="Udemy Sans"/>
              </a:rPr>
              <a:t>PLEASE REMOVE “</a:t>
            </a:r>
            <a:r>
              <a:rPr lang="en-US" dirty="0" err="1">
                <a:solidFill>
                  <a:schemeClr val="bg1"/>
                </a:solidFill>
                <a:latin typeface="Udemy Sans"/>
              </a:rPr>
              <a:t>data”VOLUME</a:t>
            </a:r>
            <a:r>
              <a:rPr lang="en-US" dirty="0">
                <a:solidFill>
                  <a:schemeClr val="bg1"/>
                </a:solidFill>
                <a:latin typeface="Udemy Sans"/>
              </a:rPr>
              <a:t> AND RERUN BACKEND</a:t>
            </a:r>
            <a:endParaRPr lang="it-IT" dirty="0">
              <a:solidFill>
                <a:schemeClr val="bg1"/>
              </a:solidFill>
            </a:endParaRPr>
          </a:p>
        </p:txBody>
      </p:sp>
      <p:pic>
        <p:nvPicPr>
          <p:cNvPr id="64" name="Immagine 63">
            <a:extLst>
              <a:ext uri="{FF2B5EF4-FFF2-40B4-BE49-F238E27FC236}">
                <a16:creationId xmlns:a16="http://schemas.microsoft.com/office/drawing/2014/main" id="{16FE4051-7F4D-8B22-41D6-1CE9EFD25C2B}"/>
              </a:ext>
            </a:extLst>
          </p:cNvPr>
          <p:cNvPicPr>
            <a:picLocks noChangeAspect="1"/>
          </p:cNvPicPr>
          <p:nvPr/>
        </p:nvPicPr>
        <p:blipFill>
          <a:blip r:embed="rId16"/>
          <a:stretch>
            <a:fillRect/>
          </a:stretch>
        </p:blipFill>
        <p:spPr>
          <a:xfrm>
            <a:off x="261239" y="902177"/>
            <a:ext cx="8716304" cy="5732784"/>
          </a:xfrm>
          <a:prstGeom prst="rect">
            <a:avLst/>
          </a:prstGeom>
        </p:spPr>
      </p:pic>
      <p:sp>
        <p:nvSpPr>
          <p:cNvPr id="65" name="Ovale 64">
            <a:extLst>
              <a:ext uri="{FF2B5EF4-FFF2-40B4-BE49-F238E27FC236}">
                <a16:creationId xmlns:a16="http://schemas.microsoft.com/office/drawing/2014/main" id="{FA0F9242-0E46-4D45-7B2C-9337AA02EEBA}"/>
              </a:ext>
            </a:extLst>
          </p:cNvPr>
          <p:cNvSpPr/>
          <p:nvPr/>
        </p:nvSpPr>
        <p:spPr>
          <a:xfrm>
            <a:off x="5160237" y="5004342"/>
            <a:ext cx="1080120" cy="1794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8DF0FD9B-AA9B-457D-D1E7-B346C8024BA7}"/>
              </a:ext>
            </a:extLst>
          </p:cNvPr>
          <p:cNvSpPr/>
          <p:nvPr/>
        </p:nvSpPr>
        <p:spPr>
          <a:xfrm>
            <a:off x="5148064" y="5224473"/>
            <a:ext cx="1080120" cy="1794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881FA2D4-89D2-312F-DE6F-EB78D330EA2C}"/>
              </a:ext>
            </a:extLst>
          </p:cNvPr>
          <p:cNvSpPr/>
          <p:nvPr/>
        </p:nvSpPr>
        <p:spPr>
          <a:xfrm>
            <a:off x="720437" y="5417492"/>
            <a:ext cx="1358959" cy="2163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B91D8616-A528-D51D-CC22-2A9DAB9E8D64}"/>
              </a:ext>
            </a:extLst>
          </p:cNvPr>
          <p:cNvSpPr/>
          <p:nvPr/>
        </p:nvSpPr>
        <p:spPr>
          <a:xfrm>
            <a:off x="5160236" y="5656944"/>
            <a:ext cx="1283971" cy="200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D48D1413-EB48-B017-EB27-53E24EC66DF9}"/>
              </a:ext>
            </a:extLst>
          </p:cNvPr>
          <p:cNvSpPr/>
          <p:nvPr/>
        </p:nvSpPr>
        <p:spPr>
          <a:xfrm>
            <a:off x="5182080" y="5908782"/>
            <a:ext cx="1406144" cy="1680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1" name="Immagine 70">
            <a:extLst>
              <a:ext uri="{FF2B5EF4-FFF2-40B4-BE49-F238E27FC236}">
                <a16:creationId xmlns:a16="http://schemas.microsoft.com/office/drawing/2014/main" id="{0577FAB7-5AFA-8A48-AB46-3ED9007CA330}"/>
              </a:ext>
            </a:extLst>
          </p:cNvPr>
          <p:cNvPicPr>
            <a:picLocks noChangeAspect="1"/>
          </p:cNvPicPr>
          <p:nvPr/>
        </p:nvPicPr>
        <p:blipFill>
          <a:blip r:embed="rId17"/>
          <a:stretch>
            <a:fillRect/>
          </a:stretch>
        </p:blipFill>
        <p:spPr>
          <a:xfrm>
            <a:off x="667151" y="6188498"/>
            <a:ext cx="7904715" cy="191602"/>
          </a:xfrm>
          <a:prstGeom prst="rect">
            <a:avLst/>
          </a:prstGeom>
        </p:spPr>
      </p:pic>
      <p:grpSp>
        <p:nvGrpSpPr>
          <p:cNvPr id="74" name="Gruppo 73">
            <a:extLst>
              <a:ext uri="{FF2B5EF4-FFF2-40B4-BE49-F238E27FC236}">
                <a16:creationId xmlns:a16="http://schemas.microsoft.com/office/drawing/2014/main" id="{C012EEF0-E529-2032-D71D-C6E992D7A88F}"/>
              </a:ext>
            </a:extLst>
          </p:cNvPr>
          <p:cNvGrpSpPr/>
          <p:nvPr/>
        </p:nvGrpSpPr>
        <p:grpSpPr>
          <a:xfrm>
            <a:off x="501203" y="6144147"/>
            <a:ext cx="8290835" cy="249450"/>
            <a:chOff x="501203" y="6144147"/>
            <a:chExt cx="8290835" cy="249450"/>
          </a:xfrm>
        </p:grpSpPr>
        <p:sp>
          <p:nvSpPr>
            <p:cNvPr id="72" name="Ovale 71">
              <a:extLst>
                <a:ext uri="{FF2B5EF4-FFF2-40B4-BE49-F238E27FC236}">
                  <a16:creationId xmlns:a16="http://schemas.microsoft.com/office/drawing/2014/main" id="{D71E0D13-0886-4E94-4F28-33715D80B597}"/>
                </a:ext>
              </a:extLst>
            </p:cNvPr>
            <p:cNvSpPr/>
            <p:nvPr/>
          </p:nvSpPr>
          <p:spPr>
            <a:xfrm>
              <a:off x="4479007" y="6144147"/>
              <a:ext cx="4313031" cy="1916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99B7044D-3170-9B5B-1E79-1A2F8B3CCA8B}"/>
                </a:ext>
              </a:extLst>
            </p:cNvPr>
            <p:cNvSpPr/>
            <p:nvPr/>
          </p:nvSpPr>
          <p:spPr>
            <a:xfrm>
              <a:off x="501203" y="6201995"/>
              <a:ext cx="3113456" cy="1916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79" name="Immagine 78">
            <a:extLst>
              <a:ext uri="{FF2B5EF4-FFF2-40B4-BE49-F238E27FC236}">
                <a16:creationId xmlns:a16="http://schemas.microsoft.com/office/drawing/2014/main" id="{7076D9DD-6DBD-DF83-7DD8-463559F23D73}"/>
              </a:ext>
            </a:extLst>
          </p:cNvPr>
          <p:cNvPicPr>
            <a:picLocks noChangeAspect="1"/>
          </p:cNvPicPr>
          <p:nvPr/>
        </p:nvPicPr>
        <p:blipFill>
          <a:blip r:embed="rId18"/>
          <a:stretch>
            <a:fillRect/>
          </a:stretch>
        </p:blipFill>
        <p:spPr>
          <a:xfrm>
            <a:off x="752430" y="1696751"/>
            <a:ext cx="7573716" cy="3693319"/>
          </a:xfrm>
          <a:prstGeom prst="rect">
            <a:avLst/>
          </a:prstGeom>
        </p:spPr>
      </p:pic>
    </p:spTree>
    <p:extLst>
      <p:ext uri="{BB962C8B-B14F-4D97-AF65-F5344CB8AC3E}">
        <p14:creationId xmlns:p14="http://schemas.microsoft.com/office/powerpoint/2010/main" val="38061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500"/>
                                        <p:tgtEl>
                                          <p:spTgt spid="7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fade">
                                      <p:cBhvr>
                                        <p:cTn id="117" dur="500"/>
                                        <p:tgtEl>
                                          <p:spTgt spid="7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500"/>
                                        <p:tgtEl>
                                          <p:spTgt spid="6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500"/>
                                        <p:tgtEl>
                                          <p:spTgt spid="6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500"/>
                                        <p:tgtEl>
                                          <p:spTgt spid="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71"/>
                                        </p:tgtEl>
                                        <p:attrNameLst>
                                          <p:attrName>style.visibility</p:attrName>
                                        </p:attrNameLst>
                                      </p:cBhvr>
                                      <p:to>
                                        <p:strVal val="visible"/>
                                      </p:to>
                                    </p:set>
                                    <p:animEffect transition="in" filter="fade">
                                      <p:cBhvr>
                                        <p:cTn id="162" dur="500"/>
                                        <p:tgtEl>
                                          <p:spTgt spid="7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79"/>
                                        </p:tgtEl>
                                        <p:attrNameLst>
                                          <p:attrName>style.visibility</p:attrName>
                                        </p:attrNameLst>
                                      </p:cBhvr>
                                      <p:to>
                                        <p:strVal val="visible"/>
                                      </p:to>
                                    </p:set>
                                    <p:animEffect transition="in" filter="fade">
                                      <p:cBhvr>
                                        <p:cTn id="1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4" grpId="0" animBg="1"/>
      <p:bldP spid="16" grpId="0" animBg="1"/>
      <p:bldP spid="22" grpId="0" animBg="1"/>
      <p:bldP spid="25" grpId="0" animBg="1"/>
      <p:bldP spid="26" grpId="0" animBg="1"/>
      <p:bldP spid="27" grpId="0" animBg="1"/>
      <p:bldP spid="27" grpId="1" animBg="1"/>
      <p:bldP spid="32" grpId="0" animBg="1"/>
      <p:bldP spid="32" grpId="1" animBg="1"/>
      <p:bldP spid="35" grpId="0" animBg="1"/>
      <p:bldP spid="38" grpId="0" animBg="1"/>
      <p:bldP spid="77" grpId="0" animBg="1"/>
      <p:bldP spid="47" grpId="0" animBg="1"/>
      <p:bldP spid="65" grpId="0" animBg="1"/>
      <p:bldP spid="66" grpId="0" animBg="1"/>
      <p:bldP spid="67"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8042656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65AE0FD-8205-9B23-44CA-2C1C66F52C9B}"/>
              </a:ext>
            </a:extLst>
          </p:cNvPr>
          <p:cNvPicPr>
            <a:picLocks noChangeAspect="1"/>
          </p:cNvPicPr>
          <p:nvPr/>
        </p:nvPicPr>
        <p:blipFill>
          <a:blip r:embed="rId7"/>
          <a:stretch>
            <a:fillRect/>
          </a:stretch>
        </p:blipFill>
        <p:spPr>
          <a:xfrm>
            <a:off x="395536" y="899126"/>
            <a:ext cx="8562851" cy="4326051"/>
          </a:xfrm>
          <a:prstGeom prst="rect">
            <a:avLst/>
          </a:prstGeom>
        </p:spPr>
      </p:pic>
      <p:pic>
        <p:nvPicPr>
          <p:cNvPr id="7" name="Immagine 6">
            <a:extLst>
              <a:ext uri="{FF2B5EF4-FFF2-40B4-BE49-F238E27FC236}">
                <a16:creationId xmlns:a16="http://schemas.microsoft.com/office/drawing/2014/main" id="{54B7D423-1E87-4CA6-89B9-0EBE4E0F7195}"/>
              </a:ext>
            </a:extLst>
          </p:cNvPr>
          <p:cNvPicPr>
            <a:picLocks noChangeAspect="1"/>
          </p:cNvPicPr>
          <p:nvPr/>
        </p:nvPicPr>
        <p:blipFill>
          <a:blip r:embed="rId8"/>
          <a:stretch>
            <a:fillRect/>
          </a:stretch>
        </p:blipFill>
        <p:spPr>
          <a:xfrm>
            <a:off x="3491880" y="4149079"/>
            <a:ext cx="2592288" cy="580757"/>
          </a:xfrm>
          <a:prstGeom prst="rect">
            <a:avLst/>
          </a:prstGeom>
        </p:spPr>
      </p:pic>
      <p:pic>
        <p:nvPicPr>
          <p:cNvPr id="13" name="Immagine 12">
            <a:extLst>
              <a:ext uri="{FF2B5EF4-FFF2-40B4-BE49-F238E27FC236}">
                <a16:creationId xmlns:a16="http://schemas.microsoft.com/office/drawing/2014/main" id="{42BB6842-4FE1-0901-29A0-27798C9BC539}"/>
              </a:ext>
            </a:extLst>
          </p:cNvPr>
          <p:cNvPicPr>
            <a:picLocks noChangeAspect="1"/>
          </p:cNvPicPr>
          <p:nvPr/>
        </p:nvPicPr>
        <p:blipFill>
          <a:blip r:embed="rId9"/>
          <a:stretch>
            <a:fillRect/>
          </a:stretch>
        </p:blipFill>
        <p:spPr>
          <a:xfrm>
            <a:off x="3533923" y="4680146"/>
            <a:ext cx="2508201" cy="545031"/>
          </a:xfrm>
          <a:prstGeom prst="rect">
            <a:avLst/>
          </a:prstGeom>
        </p:spPr>
      </p:pic>
      <p:sp>
        <p:nvSpPr>
          <p:cNvPr id="17" name="CasellaDiTesto 16">
            <a:extLst>
              <a:ext uri="{FF2B5EF4-FFF2-40B4-BE49-F238E27FC236}">
                <a16:creationId xmlns:a16="http://schemas.microsoft.com/office/drawing/2014/main" id="{0346900B-2014-31BC-0196-57FC7C41231E}"/>
              </a:ext>
            </a:extLst>
          </p:cNvPr>
          <p:cNvSpPr txBox="1"/>
          <p:nvPr/>
        </p:nvSpPr>
        <p:spPr>
          <a:xfrm>
            <a:off x="1209302" y="5371468"/>
            <a:ext cx="7081842" cy="923330"/>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also want ensure that data persists in this case, the log files, this container writes, and we want have live source code updates so that when we change our source code in our local host project folder</a:t>
            </a:r>
          </a:p>
        </p:txBody>
      </p:sp>
    </p:spTree>
    <p:extLst>
      <p:ext uri="{BB962C8B-B14F-4D97-AF65-F5344CB8AC3E}">
        <p14:creationId xmlns:p14="http://schemas.microsoft.com/office/powerpoint/2010/main" val="412194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AA99097-6398-8089-1D11-9D5BED919719}"/>
              </a:ext>
            </a:extLst>
          </p:cNvPr>
          <p:cNvPicPr>
            <a:picLocks noChangeAspect="1"/>
          </p:cNvPicPr>
          <p:nvPr/>
        </p:nvPicPr>
        <p:blipFill>
          <a:blip r:embed="rId7"/>
          <a:stretch>
            <a:fillRect/>
          </a:stretch>
        </p:blipFill>
        <p:spPr>
          <a:xfrm>
            <a:off x="323528" y="899126"/>
            <a:ext cx="8712968" cy="4796533"/>
          </a:xfrm>
          <a:prstGeom prst="rect">
            <a:avLst/>
          </a:prstGeom>
        </p:spPr>
      </p:pic>
      <p:sp>
        <p:nvSpPr>
          <p:cNvPr id="6" name="Ovale 5">
            <a:extLst>
              <a:ext uri="{FF2B5EF4-FFF2-40B4-BE49-F238E27FC236}">
                <a16:creationId xmlns:a16="http://schemas.microsoft.com/office/drawing/2014/main" id="{6D819DA6-C87D-85BC-BA4F-08026A9C6B37}"/>
              </a:ext>
            </a:extLst>
          </p:cNvPr>
          <p:cNvSpPr/>
          <p:nvPr/>
        </p:nvSpPr>
        <p:spPr>
          <a:xfrm>
            <a:off x="5652120" y="3219099"/>
            <a:ext cx="1296144" cy="419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CC3AD047-8AF9-1124-ED04-E1AF62B00D20}"/>
              </a:ext>
            </a:extLst>
          </p:cNvPr>
          <p:cNvPicPr>
            <a:picLocks noChangeAspect="1"/>
          </p:cNvPicPr>
          <p:nvPr/>
        </p:nvPicPr>
        <p:blipFill>
          <a:blip r:embed="rId8"/>
          <a:stretch>
            <a:fillRect/>
          </a:stretch>
        </p:blipFill>
        <p:spPr>
          <a:xfrm>
            <a:off x="270030" y="931316"/>
            <a:ext cx="8819964" cy="4457047"/>
          </a:xfrm>
          <a:prstGeom prst="rect">
            <a:avLst/>
          </a:prstGeom>
        </p:spPr>
      </p:pic>
      <p:sp>
        <p:nvSpPr>
          <p:cNvPr id="11" name="Ovale 10">
            <a:extLst>
              <a:ext uri="{FF2B5EF4-FFF2-40B4-BE49-F238E27FC236}">
                <a16:creationId xmlns:a16="http://schemas.microsoft.com/office/drawing/2014/main" id="{C120E27A-0471-0BF6-9758-065843303E4A}"/>
              </a:ext>
            </a:extLst>
          </p:cNvPr>
          <p:cNvSpPr/>
          <p:nvPr/>
        </p:nvSpPr>
        <p:spPr>
          <a:xfrm>
            <a:off x="3904398" y="3328307"/>
            <a:ext cx="792088"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08875458-F201-2DE2-83E9-A569B70D8F4C}"/>
              </a:ext>
            </a:extLst>
          </p:cNvPr>
          <p:cNvSpPr txBox="1"/>
          <p:nvPr/>
        </p:nvSpPr>
        <p:spPr>
          <a:xfrm>
            <a:off x="1259632" y="4365104"/>
            <a:ext cx="6480720" cy="923330"/>
          </a:xfrm>
          <a:prstGeom prst="rect">
            <a:avLst/>
          </a:prstGeom>
          <a:solidFill>
            <a:schemeClr val="accent1"/>
          </a:solidFill>
        </p:spPr>
        <p:txBody>
          <a:bodyPr wrap="square" rtlCol="0">
            <a:spAutoFit/>
          </a:bodyPr>
          <a:lstStyle/>
          <a:p>
            <a:pPr algn="l"/>
            <a:r>
              <a:rPr lang="en-US" b="0" i="0" u="sng" dirty="0">
                <a:solidFill>
                  <a:schemeClr val="bg1"/>
                </a:solidFill>
                <a:effectLst/>
                <a:latin typeface="Udemy Sans"/>
              </a:rPr>
              <a:t>We need one volume for the log files. </a:t>
            </a:r>
            <a:r>
              <a:rPr lang="en-US" b="0" i="0" dirty="0">
                <a:solidFill>
                  <a:schemeClr val="bg1"/>
                </a:solidFill>
                <a:effectLst/>
                <a:latin typeface="Udemy Sans"/>
              </a:rPr>
              <a:t>Now we can go for a name volume to not know where they are stored on the host machine,</a:t>
            </a:r>
          </a:p>
          <a:p>
            <a:pPr algn="l"/>
            <a:r>
              <a:rPr lang="en-US" b="0" i="0" dirty="0">
                <a:solidFill>
                  <a:schemeClr val="bg1"/>
                </a:solidFill>
                <a:effectLst/>
                <a:latin typeface="Udemy Sans"/>
              </a:rPr>
              <a:t>but to ensure that they survive container tear down.</a:t>
            </a:r>
          </a:p>
        </p:txBody>
      </p:sp>
      <p:cxnSp>
        <p:nvCxnSpPr>
          <p:cNvPr id="15" name="Connettore 2 14">
            <a:extLst>
              <a:ext uri="{FF2B5EF4-FFF2-40B4-BE49-F238E27FC236}">
                <a16:creationId xmlns:a16="http://schemas.microsoft.com/office/drawing/2014/main" id="{80F2290A-0E47-EDEE-7B6F-0E98E8AD21A5}"/>
              </a:ext>
            </a:extLst>
          </p:cNvPr>
          <p:cNvCxnSpPr/>
          <p:nvPr/>
        </p:nvCxnSpPr>
        <p:spPr>
          <a:xfrm flipV="1">
            <a:off x="3995936" y="3565031"/>
            <a:ext cx="144016" cy="800073"/>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grpSp>
        <p:nvGrpSpPr>
          <p:cNvPr id="19" name="Gruppo 18">
            <a:extLst>
              <a:ext uri="{FF2B5EF4-FFF2-40B4-BE49-F238E27FC236}">
                <a16:creationId xmlns:a16="http://schemas.microsoft.com/office/drawing/2014/main" id="{CA004D10-3294-8674-D437-1F96D16C5E7F}"/>
              </a:ext>
            </a:extLst>
          </p:cNvPr>
          <p:cNvGrpSpPr/>
          <p:nvPr/>
        </p:nvGrpSpPr>
        <p:grpSpPr>
          <a:xfrm>
            <a:off x="1582961" y="3221652"/>
            <a:ext cx="7298732" cy="343376"/>
            <a:chOff x="1521740" y="3221654"/>
            <a:chExt cx="7298732" cy="343376"/>
          </a:xfrm>
        </p:grpSpPr>
        <p:sp>
          <p:nvSpPr>
            <p:cNvPr id="16" name="Ovale 15">
              <a:extLst>
                <a:ext uri="{FF2B5EF4-FFF2-40B4-BE49-F238E27FC236}">
                  <a16:creationId xmlns:a16="http://schemas.microsoft.com/office/drawing/2014/main" id="{F68BB9CA-8BF3-8779-C214-90E96C83B2F8}"/>
                </a:ext>
              </a:extLst>
            </p:cNvPr>
            <p:cNvSpPr/>
            <p:nvPr/>
          </p:nvSpPr>
          <p:spPr>
            <a:xfrm>
              <a:off x="6613148" y="3221654"/>
              <a:ext cx="2207324"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DB356745-2094-41D4-8618-E0490B8C0FF9}"/>
                </a:ext>
              </a:extLst>
            </p:cNvPr>
            <p:cNvSpPr/>
            <p:nvPr/>
          </p:nvSpPr>
          <p:spPr>
            <a:xfrm>
              <a:off x="1521740" y="3328309"/>
              <a:ext cx="2402188"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1" name="Immagine 30">
            <a:extLst>
              <a:ext uri="{FF2B5EF4-FFF2-40B4-BE49-F238E27FC236}">
                <a16:creationId xmlns:a16="http://schemas.microsoft.com/office/drawing/2014/main" id="{41E3E6A0-A39B-A684-B90C-02680AB5A387}"/>
              </a:ext>
            </a:extLst>
          </p:cNvPr>
          <p:cNvPicPr>
            <a:picLocks noChangeAspect="1"/>
          </p:cNvPicPr>
          <p:nvPr/>
        </p:nvPicPr>
        <p:blipFill>
          <a:blip r:embed="rId9"/>
          <a:stretch>
            <a:fillRect/>
          </a:stretch>
        </p:blipFill>
        <p:spPr>
          <a:xfrm>
            <a:off x="1619672" y="3517048"/>
            <a:ext cx="7453535" cy="776048"/>
          </a:xfrm>
          <a:prstGeom prst="rect">
            <a:avLst/>
          </a:prstGeom>
        </p:spPr>
      </p:pic>
      <p:cxnSp>
        <p:nvCxnSpPr>
          <p:cNvPr id="20" name="Connettore 2 19">
            <a:extLst>
              <a:ext uri="{FF2B5EF4-FFF2-40B4-BE49-F238E27FC236}">
                <a16:creationId xmlns:a16="http://schemas.microsoft.com/office/drawing/2014/main" id="{D573B295-672A-E08C-BA68-BE54A08FE4D9}"/>
              </a:ext>
            </a:extLst>
          </p:cNvPr>
          <p:cNvCxnSpPr/>
          <p:nvPr/>
        </p:nvCxnSpPr>
        <p:spPr>
          <a:xfrm flipV="1">
            <a:off x="2699792" y="3565030"/>
            <a:ext cx="144016" cy="800073"/>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21" name="CasellaDiTesto 20">
            <a:extLst>
              <a:ext uri="{FF2B5EF4-FFF2-40B4-BE49-F238E27FC236}">
                <a16:creationId xmlns:a16="http://schemas.microsoft.com/office/drawing/2014/main" id="{E7A02D6B-0051-60B8-53BE-9E1A09325BCE}"/>
              </a:ext>
            </a:extLst>
          </p:cNvPr>
          <p:cNvSpPr txBox="1"/>
          <p:nvPr/>
        </p:nvSpPr>
        <p:spPr>
          <a:xfrm>
            <a:off x="1007604" y="4000537"/>
            <a:ext cx="6480720" cy="2862322"/>
          </a:xfrm>
          <a:prstGeom prst="rect">
            <a:avLst/>
          </a:prstGeom>
          <a:solidFill>
            <a:schemeClr val="accent1"/>
          </a:solidFill>
        </p:spPr>
        <p:txBody>
          <a:bodyPr wrap="square" rtlCol="0">
            <a:spAutoFit/>
          </a:bodyPr>
          <a:lstStyle/>
          <a:p>
            <a:r>
              <a:rPr lang="en-US" dirty="0">
                <a:solidFill>
                  <a:schemeClr val="bg1"/>
                </a:solidFill>
              </a:rPr>
              <a:t>I want bind everything in the app folder to my local hosting directory here, simply to ensure that whenever I change something</a:t>
            </a:r>
          </a:p>
          <a:p>
            <a:r>
              <a:rPr lang="en-US" dirty="0">
                <a:solidFill>
                  <a:schemeClr val="bg1"/>
                </a:solidFill>
              </a:rPr>
              <a:t>in my source code here, it's reflected inside of the container.</a:t>
            </a:r>
          </a:p>
          <a:p>
            <a:r>
              <a:rPr lang="en-US" dirty="0">
                <a:solidFill>
                  <a:schemeClr val="bg1"/>
                </a:solidFill>
              </a:rPr>
              <a:t>Now also keep in mind what you learned about volumes and files overwriting each other in the container.</a:t>
            </a:r>
          </a:p>
          <a:p>
            <a:r>
              <a:rPr lang="en-US" dirty="0">
                <a:solidFill>
                  <a:schemeClr val="bg1"/>
                </a:solidFill>
              </a:rPr>
              <a:t>Longer container internal paths have precedents and overwrite shorter paths. So in the example of logs here, we already do ensure that logs written by the container are not overwritten by the local logs folder in my local host project </a:t>
            </a:r>
            <a:r>
              <a:rPr lang="en-US" dirty="0" err="1">
                <a:solidFill>
                  <a:schemeClr val="bg1"/>
                </a:solidFill>
              </a:rPr>
              <a:t>folder.So</a:t>
            </a:r>
            <a:r>
              <a:rPr lang="en-US" dirty="0">
                <a:solidFill>
                  <a:schemeClr val="bg1"/>
                </a:solidFill>
              </a:rPr>
              <a:t> that's good. The logs in the container will survive.</a:t>
            </a:r>
          </a:p>
        </p:txBody>
      </p:sp>
      <p:sp>
        <p:nvSpPr>
          <p:cNvPr id="22" name="Ovale 21">
            <a:extLst>
              <a:ext uri="{FF2B5EF4-FFF2-40B4-BE49-F238E27FC236}">
                <a16:creationId xmlns:a16="http://schemas.microsoft.com/office/drawing/2014/main" id="{2252D24C-D637-3E2B-EB9F-E946D2DA4CDA}"/>
              </a:ext>
            </a:extLst>
          </p:cNvPr>
          <p:cNvSpPr/>
          <p:nvPr/>
        </p:nvSpPr>
        <p:spPr>
          <a:xfrm>
            <a:off x="4697505" y="3328308"/>
            <a:ext cx="832759"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E99B5BBC-E346-8735-B284-17241804A6F4}"/>
              </a:ext>
            </a:extLst>
          </p:cNvPr>
          <p:cNvSpPr txBox="1"/>
          <p:nvPr/>
        </p:nvSpPr>
        <p:spPr>
          <a:xfrm>
            <a:off x="892144" y="4000537"/>
            <a:ext cx="6992224" cy="2862322"/>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we also learned that we should do something similar about node modules to ensure that if we didn't have node modules here on the local host machine, we don't overwrite the existing node modules in the container with the non-existing ones here, which would cause our container to crash because dependencies would be missing.</a:t>
            </a:r>
          </a:p>
          <a:p>
            <a:r>
              <a:rPr lang="en-US" dirty="0">
                <a:solidFill>
                  <a:schemeClr val="bg1"/>
                </a:solidFill>
              </a:rPr>
              <a:t>we can simply use an anonymous one and point at app/</a:t>
            </a:r>
            <a:r>
              <a:rPr lang="en-US" dirty="0" err="1">
                <a:solidFill>
                  <a:schemeClr val="bg1"/>
                </a:solidFill>
              </a:rPr>
              <a:t>node_modules</a:t>
            </a:r>
            <a:endParaRPr lang="en-US" dirty="0">
              <a:solidFill>
                <a:schemeClr val="bg1"/>
              </a:solidFill>
            </a:endParaRPr>
          </a:p>
          <a:p>
            <a:r>
              <a:rPr lang="en-US" dirty="0">
                <a:solidFill>
                  <a:schemeClr val="bg1"/>
                </a:solidFill>
              </a:rPr>
              <a:t>to basically tell the container that the existing node modules folder inside of the container should stay </a:t>
            </a:r>
            <a:r>
              <a:rPr lang="en-US" dirty="0" err="1">
                <a:solidFill>
                  <a:schemeClr val="bg1"/>
                </a:solidFill>
              </a:rPr>
              <a:t>thereand</a:t>
            </a:r>
            <a:r>
              <a:rPr lang="en-US" dirty="0">
                <a:solidFill>
                  <a:schemeClr val="bg1"/>
                </a:solidFill>
              </a:rPr>
              <a:t> should not be overwritten by the non-existing node modules folder in our host machine folder</a:t>
            </a:r>
          </a:p>
          <a:p>
            <a:endParaRPr lang="en-US" dirty="0">
              <a:solidFill>
                <a:schemeClr val="bg1"/>
              </a:solidFill>
            </a:endParaRPr>
          </a:p>
        </p:txBody>
      </p:sp>
      <p:cxnSp>
        <p:nvCxnSpPr>
          <p:cNvPr id="25" name="Connettore 2 24">
            <a:extLst>
              <a:ext uri="{FF2B5EF4-FFF2-40B4-BE49-F238E27FC236}">
                <a16:creationId xmlns:a16="http://schemas.microsoft.com/office/drawing/2014/main" id="{00640A8A-8365-0100-E3A8-88A905A42AB5}"/>
              </a:ext>
            </a:extLst>
          </p:cNvPr>
          <p:cNvCxnSpPr>
            <a:cxnSpLocks/>
          </p:cNvCxnSpPr>
          <p:nvPr/>
        </p:nvCxnSpPr>
        <p:spPr>
          <a:xfrm flipV="1">
            <a:off x="4896036" y="3565029"/>
            <a:ext cx="119092" cy="4355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32" name="Ovale 31">
            <a:extLst>
              <a:ext uri="{FF2B5EF4-FFF2-40B4-BE49-F238E27FC236}">
                <a16:creationId xmlns:a16="http://schemas.microsoft.com/office/drawing/2014/main" id="{7275D8A6-632E-919D-2C43-814212D0FCF2}"/>
              </a:ext>
            </a:extLst>
          </p:cNvPr>
          <p:cNvSpPr/>
          <p:nvPr/>
        </p:nvSpPr>
        <p:spPr>
          <a:xfrm>
            <a:off x="6286348" y="3508464"/>
            <a:ext cx="781008" cy="173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0C136B04-C7F7-7FB4-BC2B-E17081AC4398}"/>
              </a:ext>
            </a:extLst>
          </p:cNvPr>
          <p:cNvSpPr/>
          <p:nvPr/>
        </p:nvSpPr>
        <p:spPr>
          <a:xfrm>
            <a:off x="7738970" y="3820009"/>
            <a:ext cx="901482" cy="2219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CBF420B8-D8D4-F8CB-68D3-583C87DE3F16}"/>
              </a:ext>
            </a:extLst>
          </p:cNvPr>
          <p:cNvPicPr>
            <a:picLocks noChangeAspect="1"/>
          </p:cNvPicPr>
          <p:nvPr/>
        </p:nvPicPr>
        <p:blipFill>
          <a:blip r:embed="rId10"/>
          <a:stretch>
            <a:fillRect/>
          </a:stretch>
        </p:blipFill>
        <p:spPr>
          <a:xfrm>
            <a:off x="841713" y="1116556"/>
            <a:ext cx="7709545" cy="4579103"/>
          </a:xfrm>
          <a:prstGeom prst="rect">
            <a:avLst/>
          </a:prstGeom>
        </p:spPr>
      </p:pic>
      <p:sp>
        <p:nvSpPr>
          <p:cNvPr id="36" name="Ovale 35">
            <a:extLst>
              <a:ext uri="{FF2B5EF4-FFF2-40B4-BE49-F238E27FC236}">
                <a16:creationId xmlns:a16="http://schemas.microsoft.com/office/drawing/2014/main" id="{C3C351A0-B386-73DE-0DAA-30CC707BEF8B}"/>
              </a:ext>
            </a:extLst>
          </p:cNvPr>
          <p:cNvSpPr/>
          <p:nvPr/>
        </p:nvSpPr>
        <p:spPr>
          <a:xfrm>
            <a:off x="1763688" y="1136436"/>
            <a:ext cx="1080120" cy="246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195ED7-EE5E-FECD-9CCE-87D9F50F3B7A}"/>
              </a:ext>
            </a:extLst>
          </p:cNvPr>
          <p:cNvSpPr txBox="1"/>
          <p:nvPr/>
        </p:nvSpPr>
        <p:spPr>
          <a:xfrm>
            <a:off x="892144" y="1905715"/>
            <a:ext cx="7081842" cy="4247317"/>
          </a:xfrm>
          <a:prstGeom prst="rect">
            <a:avLst/>
          </a:prstGeom>
          <a:solidFill>
            <a:schemeClr val="accent1"/>
          </a:solidFill>
        </p:spPr>
        <p:txBody>
          <a:bodyPr wrap="square">
            <a:spAutoFit/>
          </a:bodyPr>
          <a:lstStyle/>
          <a:p>
            <a:pPr algn="l"/>
            <a:r>
              <a:rPr lang="en-US" dirty="0">
                <a:solidFill>
                  <a:schemeClr val="bg1"/>
                </a:solidFill>
                <a:latin typeface="Udemy Sans"/>
              </a:rPr>
              <a:t>ARE WE READY FOR LIVE UPDATE?</a:t>
            </a:r>
          </a:p>
          <a:p>
            <a:pPr algn="l"/>
            <a:r>
              <a:rPr lang="en-US" b="0" i="0" dirty="0">
                <a:solidFill>
                  <a:schemeClr val="bg1"/>
                </a:solidFill>
                <a:effectLst/>
                <a:latin typeface="Udemy Sans"/>
              </a:rPr>
              <a:t>NO……</a:t>
            </a:r>
          </a:p>
          <a:p>
            <a:r>
              <a:rPr lang="en-US" dirty="0">
                <a:solidFill>
                  <a:schemeClr val="bg1"/>
                </a:solidFill>
              </a:rPr>
              <a:t>Now we do put only our latest source code from the local host folder into the node container, </a:t>
            </a:r>
            <a:r>
              <a:rPr lang="en-US" u="sng" dirty="0">
                <a:solidFill>
                  <a:schemeClr val="bg1"/>
                </a:solidFill>
              </a:rPr>
              <a:t>but currently that doesn't do much </a:t>
            </a:r>
            <a:r>
              <a:rPr lang="en-US" dirty="0">
                <a:solidFill>
                  <a:schemeClr val="bg1"/>
                </a:solidFill>
              </a:rPr>
              <a:t>because when we start the container, we run app.js with the node command.</a:t>
            </a:r>
          </a:p>
          <a:p>
            <a:r>
              <a:rPr lang="en-US" dirty="0">
                <a:solidFill>
                  <a:schemeClr val="bg1"/>
                </a:solidFill>
              </a:rPr>
              <a:t>The node process loads all the code, and then starts that code.</a:t>
            </a:r>
          </a:p>
          <a:p>
            <a:r>
              <a:rPr lang="en-US" dirty="0">
                <a:solidFill>
                  <a:schemeClr val="bg1"/>
                </a:solidFill>
              </a:rPr>
              <a:t>So, if the code changes their author, </a:t>
            </a:r>
            <a:r>
              <a:rPr lang="en-US" u="sng" dirty="0">
                <a:solidFill>
                  <a:schemeClr val="bg1"/>
                </a:solidFill>
              </a:rPr>
              <a:t>this has no impact on the already running node server.</a:t>
            </a:r>
          </a:p>
          <a:p>
            <a:r>
              <a:rPr lang="en-US" dirty="0">
                <a:solidFill>
                  <a:schemeClr val="bg1"/>
                </a:solidFill>
              </a:rPr>
              <a:t>And that's of course not what we want here. We want the node server to restart whenever the code changes.</a:t>
            </a:r>
          </a:p>
          <a:p>
            <a:endParaRPr lang="en-US" dirty="0">
              <a:solidFill>
                <a:schemeClr val="bg1"/>
              </a:solidFill>
            </a:endParaRPr>
          </a:p>
          <a:p>
            <a:r>
              <a:rPr lang="en-US" sz="2400" u="sng" dirty="0">
                <a:solidFill>
                  <a:schemeClr val="bg1"/>
                </a:solidFill>
              </a:rPr>
              <a:t>We can add the extra dependency to this project, </a:t>
            </a:r>
            <a:r>
              <a:rPr lang="en-US" sz="2400" dirty="0">
                <a:solidFill>
                  <a:schemeClr val="bg1"/>
                </a:solidFill>
              </a:rPr>
              <a:t>which then actually will restart the server automatically for us when the code changes.</a:t>
            </a:r>
          </a:p>
        </p:txBody>
      </p:sp>
      <p:pic>
        <p:nvPicPr>
          <p:cNvPr id="39" name="Immagine 38">
            <a:extLst>
              <a:ext uri="{FF2B5EF4-FFF2-40B4-BE49-F238E27FC236}">
                <a16:creationId xmlns:a16="http://schemas.microsoft.com/office/drawing/2014/main" id="{F8BD3088-00BE-6192-1938-24B3DC1856D0}"/>
              </a:ext>
            </a:extLst>
          </p:cNvPr>
          <p:cNvPicPr>
            <a:picLocks noChangeAspect="1"/>
          </p:cNvPicPr>
          <p:nvPr/>
        </p:nvPicPr>
        <p:blipFill>
          <a:blip r:embed="rId11"/>
          <a:stretch>
            <a:fillRect/>
          </a:stretch>
        </p:blipFill>
        <p:spPr>
          <a:xfrm>
            <a:off x="245147" y="844049"/>
            <a:ext cx="8775641" cy="5036593"/>
          </a:xfrm>
          <a:prstGeom prst="rect">
            <a:avLst/>
          </a:prstGeom>
        </p:spPr>
      </p:pic>
      <p:grpSp>
        <p:nvGrpSpPr>
          <p:cNvPr id="42" name="Gruppo 41">
            <a:extLst>
              <a:ext uri="{FF2B5EF4-FFF2-40B4-BE49-F238E27FC236}">
                <a16:creationId xmlns:a16="http://schemas.microsoft.com/office/drawing/2014/main" id="{7D1A7E1E-418F-309B-1813-39BD66610B74}"/>
              </a:ext>
            </a:extLst>
          </p:cNvPr>
          <p:cNvGrpSpPr/>
          <p:nvPr/>
        </p:nvGrpSpPr>
        <p:grpSpPr>
          <a:xfrm>
            <a:off x="668327" y="1761337"/>
            <a:ext cx="8056317" cy="636698"/>
            <a:chOff x="668327" y="1761337"/>
            <a:chExt cx="8056317" cy="636698"/>
          </a:xfrm>
        </p:grpSpPr>
        <p:sp>
          <p:nvSpPr>
            <p:cNvPr id="40" name="Ovale 39">
              <a:extLst>
                <a:ext uri="{FF2B5EF4-FFF2-40B4-BE49-F238E27FC236}">
                  <a16:creationId xmlns:a16="http://schemas.microsoft.com/office/drawing/2014/main" id="{F6C179C2-00CF-49BB-5225-8128ADF417BF}"/>
                </a:ext>
              </a:extLst>
            </p:cNvPr>
            <p:cNvSpPr/>
            <p:nvPr/>
          </p:nvSpPr>
          <p:spPr>
            <a:xfrm>
              <a:off x="668327" y="2163757"/>
              <a:ext cx="1080120" cy="234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D09337FC-C33D-A328-EBD9-B3CAC79B1914}"/>
                </a:ext>
              </a:extLst>
            </p:cNvPr>
            <p:cNvSpPr txBox="1"/>
            <p:nvPr/>
          </p:nvSpPr>
          <p:spPr>
            <a:xfrm>
              <a:off x="1642802" y="1761337"/>
              <a:ext cx="7081842" cy="369332"/>
            </a:xfrm>
            <a:prstGeom prst="rect">
              <a:avLst/>
            </a:prstGeom>
            <a:solidFill>
              <a:schemeClr val="accent1"/>
            </a:solidFill>
          </p:spPr>
          <p:txBody>
            <a:bodyPr wrap="square">
              <a:spAutoFit/>
            </a:bodyPr>
            <a:lstStyle/>
            <a:p>
              <a:pPr algn="l"/>
              <a:r>
                <a:rPr lang="en-US" dirty="0">
                  <a:solidFill>
                    <a:schemeClr val="bg1"/>
                  </a:solidFill>
                  <a:latin typeface="Udemy Sans"/>
                </a:rPr>
                <a:t>PLEASE DELETE </a:t>
              </a:r>
              <a:r>
                <a:rPr lang="en-US" b="1" dirty="0">
                  <a:solidFill>
                    <a:schemeClr val="bg1"/>
                  </a:solidFill>
                  <a:effectLst>
                    <a:outerShdw blurRad="38100" dist="38100" dir="2700000" algn="tl">
                      <a:srgbClr val="000000">
                        <a:alpha val="43137"/>
                      </a:srgbClr>
                    </a:outerShdw>
                  </a:effectLst>
                  <a:latin typeface="Udemy Sans"/>
                </a:rPr>
                <a:t>PACKAGE-LOCK.JSON </a:t>
              </a:r>
              <a:r>
                <a:rPr lang="en-US" dirty="0">
                  <a:solidFill>
                    <a:schemeClr val="bg1"/>
                  </a:solidFill>
                  <a:latin typeface="Udemy Sans"/>
                </a:rPr>
                <a:t>file</a:t>
              </a:r>
              <a:endParaRPr lang="en-US" b="0" i="0" dirty="0">
                <a:solidFill>
                  <a:schemeClr val="bg1"/>
                </a:solidFill>
                <a:effectLst/>
                <a:latin typeface="Udemy Sans"/>
              </a:endParaRPr>
            </a:p>
          </p:txBody>
        </p:sp>
      </p:grpSp>
      <p:pic>
        <p:nvPicPr>
          <p:cNvPr id="44" name="Immagine 43">
            <a:extLst>
              <a:ext uri="{FF2B5EF4-FFF2-40B4-BE49-F238E27FC236}">
                <a16:creationId xmlns:a16="http://schemas.microsoft.com/office/drawing/2014/main" id="{D977463D-75ED-3BCB-E392-47042924B2F2}"/>
              </a:ext>
            </a:extLst>
          </p:cNvPr>
          <p:cNvPicPr>
            <a:picLocks noChangeAspect="1"/>
          </p:cNvPicPr>
          <p:nvPr/>
        </p:nvPicPr>
        <p:blipFill>
          <a:blip r:embed="rId12"/>
          <a:stretch>
            <a:fillRect/>
          </a:stretch>
        </p:blipFill>
        <p:spPr>
          <a:xfrm>
            <a:off x="239039" y="875560"/>
            <a:ext cx="8759398" cy="5223847"/>
          </a:xfrm>
          <a:prstGeom prst="rect">
            <a:avLst/>
          </a:prstGeom>
        </p:spPr>
      </p:pic>
      <p:grpSp>
        <p:nvGrpSpPr>
          <p:cNvPr id="47" name="Gruppo 46">
            <a:extLst>
              <a:ext uri="{FF2B5EF4-FFF2-40B4-BE49-F238E27FC236}">
                <a16:creationId xmlns:a16="http://schemas.microsoft.com/office/drawing/2014/main" id="{484B1DEB-D68A-9574-4BF4-8E90E7FC585F}"/>
              </a:ext>
            </a:extLst>
          </p:cNvPr>
          <p:cNvGrpSpPr/>
          <p:nvPr/>
        </p:nvGrpSpPr>
        <p:grpSpPr>
          <a:xfrm>
            <a:off x="565310" y="1675901"/>
            <a:ext cx="8574177" cy="840466"/>
            <a:chOff x="565310" y="1675901"/>
            <a:chExt cx="8574177" cy="840466"/>
          </a:xfrm>
        </p:grpSpPr>
        <p:sp>
          <p:nvSpPr>
            <p:cNvPr id="45" name="Ovale 44">
              <a:extLst>
                <a:ext uri="{FF2B5EF4-FFF2-40B4-BE49-F238E27FC236}">
                  <a16:creationId xmlns:a16="http://schemas.microsoft.com/office/drawing/2014/main" id="{9A62E071-032B-7321-639F-243887796877}"/>
                </a:ext>
              </a:extLst>
            </p:cNvPr>
            <p:cNvSpPr/>
            <p:nvPr/>
          </p:nvSpPr>
          <p:spPr>
            <a:xfrm>
              <a:off x="565310" y="2234843"/>
              <a:ext cx="1080120" cy="28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CasellaDiTesto 45">
              <a:extLst>
                <a:ext uri="{FF2B5EF4-FFF2-40B4-BE49-F238E27FC236}">
                  <a16:creationId xmlns:a16="http://schemas.microsoft.com/office/drawing/2014/main" id="{3C149203-CD72-2906-9547-12C7C155A45A}"/>
                </a:ext>
              </a:extLst>
            </p:cNvPr>
            <p:cNvSpPr txBox="1"/>
            <p:nvPr/>
          </p:nvSpPr>
          <p:spPr>
            <a:xfrm>
              <a:off x="2057645" y="1675901"/>
              <a:ext cx="7081842" cy="369332"/>
            </a:xfrm>
            <a:prstGeom prst="rect">
              <a:avLst/>
            </a:prstGeom>
            <a:solidFill>
              <a:schemeClr val="accent1"/>
            </a:solidFill>
          </p:spPr>
          <p:txBody>
            <a:bodyPr wrap="square">
              <a:spAutoFit/>
            </a:bodyPr>
            <a:lstStyle/>
            <a:p>
              <a:pPr algn="l"/>
              <a:r>
                <a:rPr lang="en-US" dirty="0">
                  <a:solidFill>
                    <a:schemeClr val="bg1"/>
                  </a:solidFill>
                  <a:latin typeface="Udemy Sans"/>
                </a:rPr>
                <a:t>PLEASE ADD THIS CODE HERE…. PAY ATTENTIONTO THE COMMA SYMBOL</a:t>
              </a:r>
              <a:endParaRPr lang="en-US" b="0" i="0" dirty="0">
                <a:solidFill>
                  <a:schemeClr val="bg1"/>
                </a:solidFill>
                <a:effectLst/>
                <a:latin typeface="Udemy Sans"/>
              </a:endParaRPr>
            </a:p>
          </p:txBody>
        </p:sp>
      </p:grpSp>
      <p:cxnSp>
        <p:nvCxnSpPr>
          <p:cNvPr id="49" name="Connettore 2 48">
            <a:extLst>
              <a:ext uri="{FF2B5EF4-FFF2-40B4-BE49-F238E27FC236}">
                <a16:creationId xmlns:a16="http://schemas.microsoft.com/office/drawing/2014/main" id="{810B0AD5-001D-0461-4F7C-0C60CA3390F8}"/>
              </a:ext>
            </a:extLst>
          </p:cNvPr>
          <p:cNvCxnSpPr/>
          <p:nvPr/>
        </p:nvCxnSpPr>
        <p:spPr>
          <a:xfrm flipH="1">
            <a:off x="2411760" y="1946003"/>
            <a:ext cx="2160240" cy="618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e 49">
            <a:extLst>
              <a:ext uri="{FF2B5EF4-FFF2-40B4-BE49-F238E27FC236}">
                <a16:creationId xmlns:a16="http://schemas.microsoft.com/office/drawing/2014/main" id="{FED45BA3-5959-805F-C848-F8092EA8B0AF}"/>
              </a:ext>
            </a:extLst>
          </p:cNvPr>
          <p:cNvSpPr/>
          <p:nvPr/>
        </p:nvSpPr>
        <p:spPr>
          <a:xfrm>
            <a:off x="1728558" y="2528722"/>
            <a:ext cx="1907338" cy="658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5FD9B392-8CE9-97A1-9203-E95177E8BA4C}"/>
              </a:ext>
            </a:extLst>
          </p:cNvPr>
          <p:cNvSpPr txBox="1"/>
          <p:nvPr/>
        </p:nvSpPr>
        <p:spPr>
          <a:xfrm>
            <a:off x="4042888" y="3604878"/>
            <a:ext cx="4658626" cy="1754326"/>
          </a:xfrm>
          <a:prstGeom prst="rect">
            <a:avLst/>
          </a:prstGeom>
          <a:solidFill>
            <a:schemeClr val="accent1"/>
          </a:solidFill>
        </p:spPr>
        <p:txBody>
          <a:bodyPr wrap="square">
            <a:spAutoFit/>
          </a:bodyPr>
          <a:lstStyle/>
          <a:p>
            <a:pPr algn="l"/>
            <a:r>
              <a:rPr lang="en-US" b="0" i="0" dirty="0" err="1">
                <a:solidFill>
                  <a:schemeClr val="bg1"/>
                </a:solidFill>
                <a:effectLst/>
                <a:latin typeface="Udemy Sans"/>
              </a:rPr>
              <a:t>Nodemon</a:t>
            </a:r>
            <a:r>
              <a:rPr lang="en-US" b="0" i="0" dirty="0">
                <a:solidFill>
                  <a:schemeClr val="bg1"/>
                </a:solidFill>
                <a:effectLst/>
                <a:latin typeface="Udemy Sans"/>
              </a:rPr>
              <a:t> is an extra tool, which watches the project folder for file changes in JavaScript files,</a:t>
            </a:r>
          </a:p>
          <a:p>
            <a:pPr algn="l"/>
            <a:r>
              <a:rPr lang="en-US" b="0" i="0" dirty="0">
                <a:solidFill>
                  <a:schemeClr val="bg1"/>
                </a:solidFill>
                <a:effectLst/>
                <a:latin typeface="Udemy Sans"/>
              </a:rPr>
              <a:t>and if such a JavaScript file does change, it restarts the node server.</a:t>
            </a:r>
          </a:p>
          <a:p>
            <a:pPr algn="l"/>
            <a:r>
              <a:rPr lang="en-US" b="0" i="0" dirty="0">
                <a:solidFill>
                  <a:schemeClr val="bg1"/>
                </a:solidFill>
                <a:effectLst/>
                <a:latin typeface="Udemy Sans"/>
              </a:rPr>
              <a:t>We just have to ensure that to utilize </a:t>
            </a:r>
            <a:r>
              <a:rPr lang="en-US" b="0" i="0" dirty="0" err="1">
                <a:solidFill>
                  <a:schemeClr val="bg1"/>
                </a:solidFill>
                <a:effectLst/>
                <a:latin typeface="Udemy Sans"/>
              </a:rPr>
              <a:t>nodemon</a:t>
            </a:r>
            <a:r>
              <a:rPr lang="en-US" b="0" i="0" dirty="0">
                <a:solidFill>
                  <a:schemeClr val="bg1"/>
                </a:solidFill>
                <a:effectLst/>
                <a:latin typeface="Udemy Sans"/>
              </a:rPr>
              <a:t>,</a:t>
            </a:r>
          </a:p>
          <a:p>
            <a:pPr algn="l"/>
            <a:r>
              <a:rPr lang="en-US" b="0" i="0" dirty="0">
                <a:solidFill>
                  <a:schemeClr val="bg1"/>
                </a:solidFill>
                <a:effectLst/>
                <a:latin typeface="Udemy Sans"/>
              </a:rPr>
              <a:t>we can do that by adding a start script here</a:t>
            </a:r>
          </a:p>
        </p:txBody>
      </p:sp>
      <p:pic>
        <p:nvPicPr>
          <p:cNvPr id="54" name="Immagine 53">
            <a:extLst>
              <a:ext uri="{FF2B5EF4-FFF2-40B4-BE49-F238E27FC236}">
                <a16:creationId xmlns:a16="http://schemas.microsoft.com/office/drawing/2014/main" id="{C8A07D5B-950A-5DC7-700E-30A8A7BF772E}"/>
              </a:ext>
            </a:extLst>
          </p:cNvPr>
          <p:cNvPicPr>
            <a:picLocks noChangeAspect="1"/>
          </p:cNvPicPr>
          <p:nvPr/>
        </p:nvPicPr>
        <p:blipFill>
          <a:blip r:embed="rId13"/>
          <a:stretch>
            <a:fillRect/>
          </a:stretch>
        </p:blipFill>
        <p:spPr>
          <a:xfrm>
            <a:off x="1755767" y="1473185"/>
            <a:ext cx="4118140" cy="3813092"/>
          </a:xfrm>
          <a:prstGeom prst="rect">
            <a:avLst/>
          </a:prstGeom>
        </p:spPr>
      </p:pic>
      <p:cxnSp>
        <p:nvCxnSpPr>
          <p:cNvPr id="57" name="Connettore 2 56">
            <a:extLst>
              <a:ext uri="{FF2B5EF4-FFF2-40B4-BE49-F238E27FC236}">
                <a16:creationId xmlns:a16="http://schemas.microsoft.com/office/drawing/2014/main" id="{11157BDD-0C76-0CF8-2EAA-CE3E4BBD0010}"/>
              </a:ext>
            </a:extLst>
          </p:cNvPr>
          <p:cNvCxnSpPr>
            <a:cxnSpLocks/>
          </p:cNvCxnSpPr>
          <p:nvPr/>
        </p:nvCxnSpPr>
        <p:spPr>
          <a:xfrm flipH="1" flipV="1">
            <a:off x="3904398" y="2857958"/>
            <a:ext cx="3882906" cy="2187872"/>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58" name="Ovale 57">
            <a:extLst>
              <a:ext uri="{FF2B5EF4-FFF2-40B4-BE49-F238E27FC236}">
                <a16:creationId xmlns:a16="http://schemas.microsoft.com/office/drawing/2014/main" id="{AE4E2CE3-C1FD-A6A3-7DF6-F88FEE64EC04}"/>
              </a:ext>
            </a:extLst>
          </p:cNvPr>
          <p:cNvSpPr/>
          <p:nvPr/>
        </p:nvSpPr>
        <p:spPr>
          <a:xfrm>
            <a:off x="1864344" y="2746467"/>
            <a:ext cx="2120805" cy="243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D2D2E65F-C9B3-249B-5A5E-8E35F8CCAECB}"/>
              </a:ext>
            </a:extLst>
          </p:cNvPr>
          <p:cNvSpPr/>
          <p:nvPr/>
        </p:nvSpPr>
        <p:spPr>
          <a:xfrm>
            <a:off x="5609077" y="2608548"/>
            <a:ext cx="175450" cy="244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3" name="Immagine 62">
            <a:extLst>
              <a:ext uri="{FF2B5EF4-FFF2-40B4-BE49-F238E27FC236}">
                <a16:creationId xmlns:a16="http://schemas.microsoft.com/office/drawing/2014/main" id="{6376068D-99FA-D5AD-FBF5-45D338055B7C}"/>
              </a:ext>
            </a:extLst>
          </p:cNvPr>
          <p:cNvPicPr>
            <a:picLocks noChangeAspect="1"/>
          </p:cNvPicPr>
          <p:nvPr/>
        </p:nvPicPr>
        <p:blipFill>
          <a:blip r:embed="rId14"/>
          <a:stretch>
            <a:fillRect/>
          </a:stretch>
        </p:blipFill>
        <p:spPr>
          <a:xfrm>
            <a:off x="281036" y="875560"/>
            <a:ext cx="5131248" cy="5137356"/>
          </a:xfrm>
          <a:prstGeom prst="rect">
            <a:avLst/>
          </a:prstGeom>
        </p:spPr>
      </p:pic>
      <p:sp>
        <p:nvSpPr>
          <p:cNvPr id="61" name="CasellaDiTesto 60">
            <a:extLst>
              <a:ext uri="{FF2B5EF4-FFF2-40B4-BE49-F238E27FC236}">
                <a16:creationId xmlns:a16="http://schemas.microsoft.com/office/drawing/2014/main" id="{B5E43667-962F-B6C8-3A9A-D49244D13CCB}"/>
              </a:ext>
            </a:extLst>
          </p:cNvPr>
          <p:cNvSpPr txBox="1"/>
          <p:nvPr/>
        </p:nvSpPr>
        <p:spPr>
          <a:xfrm>
            <a:off x="1092243" y="4679793"/>
            <a:ext cx="4658626" cy="64633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now need to run this start script,</a:t>
            </a:r>
          </a:p>
          <a:p>
            <a:pPr algn="l"/>
            <a:r>
              <a:rPr lang="en-US" b="0" i="0" dirty="0">
                <a:solidFill>
                  <a:schemeClr val="bg1"/>
                </a:solidFill>
                <a:effectLst/>
                <a:latin typeface="Udemy Sans"/>
              </a:rPr>
              <a:t>and can start like this to utilize </a:t>
            </a:r>
            <a:r>
              <a:rPr lang="en-US" b="0" i="0" dirty="0" err="1">
                <a:solidFill>
                  <a:schemeClr val="bg1"/>
                </a:solidFill>
                <a:effectLst/>
                <a:latin typeface="Udemy Sans"/>
              </a:rPr>
              <a:t>nodemon</a:t>
            </a:r>
            <a:r>
              <a:rPr lang="en-US" b="0" i="0" dirty="0">
                <a:solidFill>
                  <a:schemeClr val="bg1"/>
                </a:solidFill>
                <a:effectLst/>
                <a:latin typeface="Udemy Sans"/>
              </a:rPr>
              <a:t>.</a:t>
            </a:r>
          </a:p>
        </p:txBody>
      </p:sp>
      <p:cxnSp>
        <p:nvCxnSpPr>
          <p:cNvPr id="64" name="Connettore 2 63">
            <a:extLst>
              <a:ext uri="{FF2B5EF4-FFF2-40B4-BE49-F238E27FC236}">
                <a16:creationId xmlns:a16="http://schemas.microsoft.com/office/drawing/2014/main" id="{F6984E15-63DB-997A-01C5-E27B14B60261}"/>
              </a:ext>
            </a:extLst>
          </p:cNvPr>
          <p:cNvCxnSpPr>
            <a:cxnSpLocks/>
          </p:cNvCxnSpPr>
          <p:nvPr/>
        </p:nvCxnSpPr>
        <p:spPr>
          <a:xfrm flipH="1" flipV="1">
            <a:off x="3030157" y="3379731"/>
            <a:ext cx="34243" cy="1666099"/>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67" name="Ovale 66">
            <a:extLst>
              <a:ext uri="{FF2B5EF4-FFF2-40B4-BE49-F238E27FC236}">
                <a16:creationId xmlns:a16="http://schemas.microsoft.com/office/drawing/2014/main" id="{B1A7A7BB-C36C-967F-8074-21745A187013}"/>
              </a:ext>
            </a:extLst>
          </p:cNvPr>
          <p:cNvSpPr/>
          <p:nvPr/>
        </p:nvSpPr>
        <p:spPr>
          <a:xfrm>
            <a:off x="2195735" y="3123366"/>
            <a:ext cx="1716563" cy="2384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8EC1C996-35AE-729A-1355-943003E5B195}"/>
              </a:ext>
            </a:extLst>
          </p:cNvPr>
          <p:cNvPicPr>
            <a:picLocks noChangeAspect="1"/>
          </p:cNvPicPr>
          <p:nvPr/>
        </p:nvPicPr>
        <p:blipFill>
          <a:blip r:embed="rId15"/>
          <a:stretch>
            <a:fillRect/>
          </a:stretch>
        </p:blipFill>
        <p:spPr>
          <a:xfrm>
            <a:off x="239038" y="867615"/>
            <a:ext cx="8902037" cy="5193555"/>
          </a:xfrm>
          <a:prstGeom prst="rect">
            <a:avLst/>
          </a:prstGeom>
        </p:spPr>
      </p:pic>
      <p:sp>
        <p:nvSpPr>
          <p:cNvPr id="80" name="Ovale 79">
            <a:extLst>
              <a:ext uri="{FF2B5EF4-FFF2-40B4-BE49-F238E27FC236}">
                <a16:creationId xmlns:a16="http://schemas.microsoft.com/office/drawing/2014/main" id="{4A7818D7-12C6-78BA-3BC3-5F4B50E16EA1}"/>
              </a:ext>
            </a:extLst>
          </p:cNvPr>
          <p:cNvSpPr/>
          <p:nvPr/>
        </p:nvSpPr>
        <p:spPr>
          <a:xfrm>
            <a:off x="5557437" y="4404587"/>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7035557-7A67-C926-D44F-E9975CA60774}"/>
              </a:ext>
            </a:extLst>
          </p:cNvPr>
          <p:cNvSpPr/>
          <p:nvPr/>
        </p:nvSpPr>
        <p:spPr>
          <a:xfrm>
            <a:off x="5537730" y="4633433"/>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3" name="Immagine 82">
            <a:extLst>
              <a:ext uri="{FF2B5EF4-FFF2-40B4-BE49-F238E27FC236}">
                <a16:creationId xmlns:a16="http://schemas.microsoft.com/office/drawing/2014/main" id="{BFA5FD1A-AB77-B843-583A-56A2002F080B}"/>
              </a:ext>
            </a:extLst>
          </p:cNvPr>
          <p:cNvPicPr>
            <a:picLocks noChangeAspect="1"/>
          </p:cNvPicPr>
          <p:nvPr/>
        </p:nvPicPr>
        <p:blipFill>
          <a:blip r:embed="rId16"/>
          <a:stretch>
            <a:fillRect/>
          </a:stretch>
        </p:blipFill>
        <p:spPr>
          <a:xfrm>
            <a:off x="1566562" y="5956481"/>
            <a:ext cx="7572925" cy="204279"/>
          </a:xfrm>
          <a:prstGeom prst="rect">
            <a:avLst/>
          </a:prstGeom>
        </p:spPr>
      </p:pic>
      <p:sp>
        <p:nvSpPr>
          <p:cNvPr id="84" name="Ovale 83">
            <a:extLst>
              <a:ext uri="{FF2B5EF4-FFF2-40B4-BE49-F238E27FC236}">
                <a16:creationId xmlns:a16="http://schemas.microsoft.com/office/drawing/2014/main" id="{0D6A18AA-FB55-68EA-7C17-AE82296BA989}"/>
              </a:ext>
            </a:extLst>
          </p:cNvPr>
          <p:cNvSpPr/>
          <p:nvPr/>
        </p:nvSpPr>
        <p:spPr>
          <a:xfrm>
            <a:off x="1475656" y="5838895"/>
            <a:ext cx="7848872" cy="433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6" name="Immagine 85">
            <a:extLst>
              <a:ext uri="{FF2B5EF4-FFF2-40B4-BE49-F238E27FC236}">
                <a16:creationId xmlns:a16="http://schemas.microsoft.com/office/drawing/2014/main" id="{F9D02471-E93E-4E46-AAAE-39D26636E79E}"/>
              </a:ext>
            </a:extLst>
          </p:cNvPr>
          <p:cNvPicPr>
            <a:picLocks noChangeAspect="1"/>
          </p:cNvPicPr>
          <p:nvPr/>
        </p:nvPicPr>
        <p:blipFill>
          <a:blip r:embed="rId17"/>
          <a:stretch>
            <a:fillRect/>
          </a:stretch>
        </p:blipFill>
        <p:spPr>
          <a:xfrm>
            <a:off x="1564974" y="6138010"/>
            <a:ext cx="6286248" cy="866270"/>
          </a:xfrm>
          <a:prstGeom prst="rect">
            <a:avLst/>
          </a:prstGeom>
        </p:spPr>
      </p:pic>
      <p:sp>
        <p:nvSpPr>
          <p:cNvPr id="87" name="Ovale 86">
            <a:extLst>
              <a:ext uri="{FF2B5EF4-FFF2-40B4-BE49-F238E27FC236}">
                <a16:creationId xmlns:a16="http://schemas.microsoft.com/office/drawing/2014/main" id="{BA187D7E-0D20-362E-D8B7-08E276011C87}"/>
              </a:ext>
            </a:extLst>
          </p:cNvPr>
          <p:cNvSpPr/>
          <p:nvPr/>
        </p:nvSpPr>
        <p:spPr>
          <a:xfrm>
            <a:off x="6285601" y="6077459"/>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D3B292EE-A6DB-4611-2BA4-768C1D3EF74E}"/>
              </a:ext>
            </a:extLst>
          </p:cNvPr>
          <p:cNvSpPr/>
          <p:nvPr/>
        </p:nvSpPr>
        <p:spPr>
          <a:xfrm>
            <a:off x="1359354" y="6443514"/>
            <a:ext cx="908390" cy="5214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8643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2"/>
                                        </p:tgtEl>
                                      </p:cBhvr>
                                    </p:animEffect>
                                    <p:set>
                                      <p:cBhvr>
                                        <p:cTn id="112" dur="1" fill="hold">
                                          <p:stCondLst>
                                            <p:cond delay="499"/>
                                          </p:stCondLst>
                                        </p:cTn>
                                        <p:tgtEl>
                                          <p:spTgt spid="2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500"/>
                                        <p:tgtEl>
                                          <p:spTgt spid="3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500"/>
                                        <p:tgtEl>
                                          <p:spTgt spid="4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42"/>
                                        </p:tgtEl>
                                      </p:cBhvr>
                                    </p:animEffect>
                                    <p:set>
                                      <p:cBhvr>
                                        <p:cTn id="157" dur="1" fill="hold">
                                          <p:stCondLst>
                                            <p:cond delay="499"/>
                                          </p:stCondLst>
                                        </p:cTn>
                                        <p:tgtEl>
                                          <p:spTgt spid="42"/>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4"/>
                                        </p:tgtEl>
                                        <p:attrNameLst>
                                          <p:attrName>style.visibility</p:attrName>
                                        </p:attrNameLst>
                                      </p:cBhvr>
                                      <p:to>
                                        <p:strVal val="visible"/>
                                      </p:to>
                                    </p:set>
                                    <p:animEffect transition="in" filter="fade">
                                      <p:cBhvr>
                                        <p:cTn id="162" dur="500"/>
                                        <p:tgtEl>
                                          <p:spTgt spid="4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fade">
                                      <p:cBhvr>
                                        <p:cTn id="167" dur="500"/>
                                        <p:tgtEl>
                                          <p:spTgt spid="4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500"/>
                                        <p:tgtEl>
                                          <p:spTgt spid="4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0"/>
                                        </p:tgtEl>
                                        <p:attrNameLst>
                                          <p:attrName>style.visibility</p:attrName>
                                        </p:attrNameLst>
                                      </p:cBhvr>
                                      <p:to>
                                        <p:strVal val="visible"/>
                                      </p:to>
                                    </p:set>
                                    <p:animEffect transition="in" filter="fade">
                                      <p:cBhvr>
                                        <p:cTn id="177" dur="500"/>
                                        <p:tgtEl>
                                          <p:spTgt spid="5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fade">
                                      <p:cBhvr>
                                        <p:cTn id="182" dur="500"/>
                                        <p:tgtEl>
                                          <p:spTgt spid="52"/>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fade">
                                      <p:cBhvr>
                                        <p:cTn id="187" dur="500"/>
                                        <p:tgtEl>
                                          <p:spTgt spid="5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8"/>
                                        </p:tgtEl>
                                        <p:attrNameLst>
                                          <p:attrName>style.visibility</p:attrName>
                                        </p:attrNameLst>
                                      </p:cBhvr>
                                      <p:to>
                                        <p:strVal val="visible"/>
                                      </p:to>
                                    </p:set>
                                    <p:animEffect transition="in" filter="fade">
                                      <p:cBhvr>
                                        <p:cTn id="197" dur="500"/>
                                        <p:tgtEl>
                                          <p:spTgt spid="5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500"/>
                                        <p:tgtEl>
                                          <p:spTgt spid="5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63"/>
                                        </p:tgtEl>
                                        <p:attrNameLst>
                                          <p:attrName>style.visibility</p:attrName>
                                        </p:attrNameLst>
                                      </p:cBhvr>
                                      <p:to>
                                        <p:strVal val="visible"/>
                                      </p:to>
                                    </p:set>
                                    <p:animEffect transition="in" filter="fade">
                                      <p:cBhvr>
                                        <p:cTn id="207" dur="500"/>
                                        <p:tgtEl>
                                          <p:spTgt spid="6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64"/>
                                        </p:tgtEl>
                                        <p:attrNameLst>
                                          <p:attrName>style.visibility</p:attrName>
                                        </p:attrNameLst>
                                      </p:cBhvr>
                                      <p:to>
                                        <p:strVal val="visible"/>
                                      </p:to>
                                    </p:set>
                                    <p:animEffect transition="in" filter="fade">
                                      <p:cBhvr>
                                        <p:cTn id="217" dur="500"/>
                                        <p:tgtEl>
                                          <p:spTgt spid="6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fade">
                                      <p:cBhvr>
                                        <p:cTn id="222" dur="500"/>
                                        <p:tgtEl>
                                          <p:spTgt spid="6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79"/>
                                        </p:tgtEl>
                                        <p:attrNameLst>
                                          <p:attrName>style.visibility</p:attrName>
                                        </p:attrNameLst>
                                      </p:cBhvr>
                                      <p:to>
                                        <p:strVal val="visible"/>
                                      </p:to>
                                    </p:set>
                                    <p:animEffect transition="in" filter="fade">
                                      <p:cBhvr>
                                        <p:cTn id="227" dur="500"/>
                                        <p:tgtEl>
                                          <p:spTgt spid="7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80"/>
                                        </p:tgtEl>
                                        <p:attrNameLst>
                                          <p:attrName>style.visibility</p:attrName>
                                        </p:attrNameLst>
                                      </p:cBhvr>
                                      <p:to>
                                        <p:strVal val="visible"/>
                                      </p:to>
                                    </p:set>
                                    <p:animEffect transition="in" filter="fade">
                                      <p:cBhvr>
                                        <p:cTn id="232" dur="500"/>
                                        <p:tgtEl>
                                          <p:spTgt spid="80"/>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81"/>
                                        </p:tgtEl>
                                        <p:attrNameLst>
                                          <p:attrName>style.visibility</p:attrName>
                                        </p:attrNameLst>
                                      </p:cBhvr>
                                      <p:to>
                                        <p:strVal val="visible"/>
                                      </p:to>
                                    </p:set>
                                    <p:animEffect transition="in" filter="fade">
                                      <p:cBhvr>
                                        <p:cTn id="237" dur="500"/>
                                        <p:tgtEl>
                                          <p:spTgt spid="81"/>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83"/>
                                        </p:tgtEl>
                                        <p:attrNameLst>
                                          <p:attrName>style.visibility</p:attrName>
                                        </p:attrNameLst>
                                      </p:cBhvr>
                                      <p:to>
                                        <p:strVal val="visible"/>
                                      </p:to>
                                    </p:set>
                                    <p:animEffect transition="in" filter="fade">
                                      <p:cBhvr>
                                        <p:cTn id="242" dur="500"/>
                                        <p:tgtEl>
                                          <p:spTgt spid="8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84"/>
                                        </p:tgtEl>
                                        <p:attrNameLst>
                                          <p:attrName>style.visibility</p:attrName>
                                        </p:attrNameLst>
                                      </p:cBhvr>
                                      <p:to>
                                        <p:strVal val="visible"/>
                                      </p:to>
                                    </p:set>
                                    <p:animEffect transition="in" filter="fade">
                                      <p:cBhvr>
                                        <p:cTn id="247" dur="500"/>
                                        <p:tgtEl>
                                          <p:spTgt spid="84"/>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86"/>
                                        </p:tgtEl>
                                        <p:attrNameLst>
                                          <p:attrName>style.visibility</p:attrName>
                                        </p:attrNameLst>
                                      </p:cBhvr>
                                      <p:to>
                                        <p:strVal val="visible"/>
                                      </p:to>
                                    </p:set>
                                    <p:animEffect transition="in" filter="fade">
                                      <p:cBhvr>
                                        <p:cTn id="252" dur="500"/>
                                        <p:tgtEl>
                                          <p:spTgt spid="8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87"/>
                                        </p:tgtEl>
                                        <p:attrNameLst>
                                          <p:attrName>style.visibility</p:attrName>
                                        </p:attrNameLst>
                                      </p:cBhvr>
                                      <p:to>
                                        <p:strVal val="visible"/>
                                      </p:to>
                                    </p:set>
                                    <p:animEffect transition="in" filter="fade">
                                      <p:cBhvr>
                                        <p:cTn id="257" dur="500"/>
                                        <p:tgtEl>
                                          <p:spTgt spid="87"/>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88"/>
                                        </p:tgtEl>
                                        <p:attrNameLst>
                                          <p:attrName>style.visibility</p:attrName>
                                        </p:attrNameLst>
                                      </p:cBhvr>
                                      <p:to>
                                        <p:strVal val="visible"/>
                                      </p:to>
                                    </p:set>
                                    <p:animEffect transition="in" filter="fade">
                                      <p:cBhvr>
                                        <p:cTn id="26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1" grpId="1" animBg="1"/>
      <p:bldP spid="12" grpId="0" animBg="1"/>
      <p:bldP spid="12" grpId="1" animBg="1"/>
      <p:bldP spid="21" grpId="0" animBg="1"/>
      <p:bldP spid="21" grpId="1" animBg="1"/>
      <p:bldP spid="22" grpId="0" animBg="1"/>
      <p:bldP spid="22" grpId="1" animBg="1"/>
      <p:bldP spid="24" grpId="0" animBg="1"/>
      <p:bldP spid="24" grpId="1" animBg="1"/>
      <p:bldP spid="32" grpId="0" animBg="1"/>
      <p:bldP spid="33" grpId="0" animBg="1"/>
      <p:bldP spid="36" grpId="0" animBg="1"/>
      <p:bldP spid="37" grpId="0" animBg="1"/>
      <p:bldP spid="50" grpId="0" animBg="1"/>
      <p:bldP spid="52" grpId="0" animBg="1"/>
      <p:bldP spid="58" grpId="0" animBg="1"/>
      <p:bldP spid="59" grpId="0" animBg="1"/>
      <p:bldP spid="61" grpId="0" animBg="1"/>
      <p:bldP spid="67" grpId="0" animBg="1"/>
      <p:bldP spid="80" grpId="0" animBg="1"/>
      <p:bldP spid="81" grpId="0" animBg="1"/>
      <p:bldP spid="84" grpId="0" animBg="1"/>
      <p:bldP spid="87" grpId="0" animBg="1"/>
      <p:bldP spid="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15984859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CAE37C77-6BE5-1D7E-15FE-A8E7E44E5E99}"/>
              </a:ext>
            </a:extLst>
          </p:cNvPr>
          <p:cNvPicPr>
            <a:picLocks noChangeAspect="1"/>
          </p:cNvPicPr>
          <p:nvPr/>
        </p:nvPicPr>
        <p:blipFill>
          <a:blip r:embed="rId7"/>
          <a:stretch>
            <a:fillRect/>
          </a:stretch>
        </p:blipFill>
        <p:spPr>
          <a:xfrm>
            <a:off x="251520" y="1196752"/>
            <a:ext cx="8764223" cy="2610214"/>
          </a:xfrm>
          <a:prstGeom prst="rect">
            <a:avLst/>
          </a:prstGeom>
        </p:spPr>
      </p:pic>
    </p:spTree>
    <p:extLst>
      <p:ext uri="{BB962C8B-B14F-4D97-AF65-F5344CB8AC3E}">
        <p14:creationId xmlns:p14="http://schemas.microsoft.com/office/powerpoint/2010/main" val="34255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02832109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EF7EC9C-A726-4F68-0E5E-97B369C5714D}"/>
              </a:ext>
            </a:extLst>
          </p:cNvPr>
          <p:cNvPicPr>
            <a:picLocks noChangeAspect="1"/>
          </p:cNvPicPr>
          <p:nvPr/>
        </p:nvPicPr>
        <p:blipFill>
          <a:blip r:embed="rId7"/>
          <a:stretch>
            <a:fillRect/>
          </a:stretch>
        </p:blipFill>
        <p:spPr>
          <a:xfrm>
            <a:off x="251520" y="980728"/>
            <a:ext cx="8780952" cy="3483282"/>
          </a:xfrm>
          <a:prstGeom prst="rect">
            <a:avLst/>
          </a:prstGeom>
        </p:spPr>
      </p:pic>
      <p:pic>
        <p:nvPicPr>
          <p:cNvPr id="7" name="Immagine 6">
            <a:extLst>
              <a:ext uri="{FF2B5EF4-FFF2-40B4-BE49-F238E27FC236}">
                <a16:creationId xmlns:a16="http://schemas.microsoft.com/office/drawing/2014/main" id="{A0BD2226-545D-678E-56B8-9FE54AEFB4CE}"/>
              </a:ext>
            </a:extLst>
          </p:cNvPr>
          <p:cNvPicPr>
            <a:picLocks noChangeAspect="1"/>
          </p:cNvPicPr>
          <p:nvPr/>
        </p:nvPicPr>
        <p:blipFill>
          <a:blip r:embed="rId8"/>
          <a:stretch>
            <a:fillRect/>
          </a:stretch>
        </p:blipFill>
        <p:spPr>
          <a:xfrm>
            <a:off x="275658" y="1806164"/>
            <a:ext cx="3210373" cy="2657846"/>
          </a:xfrm>
          <a:prstGeom prst="rect">
            <a:avLst/>
          </a:prstGeom>
        </p:spPr>
      </p:pic>
      <p:pic>
        <p:nvPicPr>
          <p:cNvPr id="10" name="Immagine 9">
            <a:extLst>
              <a:ext uri="{FF2B5EF4-FFF2-40B4-BE49-F238E27FC236}">
                <a16:creationId xmlns:a16="http://schemas.microsoft.com/office/drawing/2014/main" id="{95C4A333-591E-5902-9D09-25F9F0FB569A}"/>
              </a:ext>
            </a:extLst>
          </p:cNvPr>
          <p:cNvPicPr>
            <a:picLocks noChangeAspect="1"/>
          </p:cNvPicPr>
          <p:nvPr/>
        </p:nvPicPr>
        <p:blipFill>
          <a:blip r:embed="rId9"/>
          <a:stretch>
            <a:fillRect/>
          </a:stretch>
        </p:blipFill>
        <p:spPr>
          <a:xfrm>
            <a:off x="3219261" y="1838821"/>
            <a:ext cx="2705478" cy="2457793"/>
          </a:xfrm>
          <a:prstGeom prst="rect">
            <a:avLst/>
          </a:prstGeom>
        </p:spPr>
      </p:pic>
      <p:pic>
        <p:nvPicPr>
          <p:cNvPr id="12" name="Immagine 11">
            <a:extLst>
              <a:ext uri="{FF2B5EF4-FFF2-40B4-BE49-F238E27FC236}">
                <a16:creationId xmlns:a16="http://schemas.microsoft.com/office/drawing/2014/main" id="{815BD1F3-881C-DBBF-3EE7-7EF107C6A95C}"/>
              </a:ext>
            </a:extLst>
          </p:cNvPr>
          <p:cNvPicPr>
            <a:picLocks noChangeAspect="1"/>
          </p:cNvPicPr>
          <p:nvPr/>
        </p:nvPicPr>
        <p:blipFill>
          <a:blip r:embed="rId10"/>
          <a:stretch>
            <a:fillRect/>
          </a:stretch>
        </p:blipFill>
        <p:spPr>
          <a:xfrm>
            <a:off x="5915611" y="1785496"/>
            <a:ext cx="2800741" cy="2486372"/>
          </a:xfrm>
          <a:prstGeom prst="rect">
            <a:avLst/>
          </a:prstGeom>
        </p:spPr>
      </p:pic>
      <p:sp>
        <p:nvSpPr>
          <p:cNvPr id="14" name="CasellaDiTesto 13">
            <a:extLst>
              <a:ext uri="{FF2B5EF4-FFF2-40B4-BE49-F238E27FC236}">
                <a16:creationId xmlns:a16="http://schemas.microsoft.com/office/drawing/2014/main" id="{4F96702B-0903-4B57-4B53-3F9E7761A5D7}"/>
              </a:ext>
            </a:extLst>
          </p:cNvPr>
          <p:cNvSpPr txBox="1"/>
          <p:nvPr/>
        </p:nvSpPr>
        <p:spPr>
          <a:xfrm>
            <a:off x="350014" y="4490663"/>
            <a:ext cx="8640959"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In general though, this is a pretty common setup or a pretty common way of building a modern web application and it's pretty common to split it like this, to have a database and to then have backend web server which is not directly used by the end users visiting your website, but instead you have this front end web application which is responsible for bringing something on to the screen of your users so which is responsible for rendering the actual HTML code they see and then it's this front end which talks to the backend</a:t>
            </a:r>
          </a:p>
        </p:txBody>
      </p:sp>
      <p:pic>
        <p:nvPicPr>
          <p:cNvPr id="16" name="Immagine 15">
            <a:extLst>
              <a:ext uri="{FF2B5EF4-FFF2-40B4-BE49-F238E27FC236}">
                <a16:creationId xmlns:a16="http://schemas.microsoft.com/office/drawing/2014/main" id="{F1689077-0697-DEF2-3A2D-7DCBB5DF14FD}"/>
              </a:ext>
            </a:extLst>
          </p:cNvPr>
          <p:cNvPicPr>
            <a:picLocks noChangeAspect="1"/>
          </p:cNvPicPr>
          <p:nvPr/>
        </p:nvPicPr>
        <p:blipFill>
          <a:blip r:embed="rId11"/>
          <a:stretch>
            <a:fillRect/>
          </a:stretch>
        </p:blipFill>
        <p:spPr>
          <a:xfrm>
            <a:off x="2995082" y="3284984"/>
            <a:ext cx="387466" cy="144016"/>
          </a:xfrm>
          <a:prstGeom prst="rect">
            <a:avLst/>
          </a:prstGeom>
        </p:spPr>
      </p:pic>
      <p:pic>
        <p:nvPicPr>
          <p:cNvPr id="17" name="Immagine 16">
            <a:extLst>
              <a:ext uri="{FF2B5EF4-FFF2-40B4-BE49-F238E27FC236}">
                <a16:creationId xmlns:a16="http://schemas.microsoft.com/office/drawing/2014/main" id="{297859C1-B4D2-46F1-9BCA-A7AA9300609F}"/>
              </a:ext>
            </a:extLst>
          </p:cNvPr>
          <p:cNvPicPr>
            <a:picLocks noChangeAspect="1"/>
          </p:cNvPicPr>
          <p:nvPr/>
        </p:nvPicPr>
        <p:blipFill>
          <a:blip r:embed="rId11"/>
          <a:stretch>
            <a:fillRect/>
          </a:stretch>
        </p:blipFill>
        <p:spPr>
          <a:xfrm>
            <a:off x="5721878" y="3230815"/>
            <a:ext cx="387466" cy="144016"/>
          </a:xfrm>
          <a:prstGeom prst="rect">
            <a:avLst/>
          </a:prstGeom>
        </p:spPr>
      </p:pic>
      <p:sp>
        <p:nvSpPr>
          <p:cNvPr id="18" name="CasellaDiTesto 17">
            <a:extLst>
              <a:ext uri="{FF2B5EF4-FFF2-40B4-BE49-F238E27FC236}">
                <a16:creationId xmlns:a16="http://schemas.microsoft.com/office/drawing/2014/main" id="{363A46F7-0EFD-C3BF-483E-C023D07CE7AA}"/>
              </a:ext>
            </a:extLst>
          </p:cNvPr>
          <p:cNvSpPr txBox="1"/>
          <p:nvPr/>
        </p:nvSpPr>
        <p:spPr>
          <a:xfrm>
            <a:off x="321516" y="6331307"/>
            <a:ext cx="8640959" cy="369332"/>
          </a:xfrm>
          <a:prstGeom prst="rect">
            <a:avLst/>
          </a:prstGeom>
          <a:solidFill>
            <a:schemeClr val="accent1"/>
          </a:solidFill>
        </p:spPr>
        <p:txBody>
          <a:bodyPr wrap="square">
            <a:spAutoFit/>
          </a:bodyPr>
          <a:lstStyle/>
          <a:p>
            <a:pPr algn="ctr"/>
            <a:r>
              <a:rPr lang="en-US" dirty="0">
                <a:solidFill>
                  <a:schemeClr val="bg1"/>
                </a:solidFill>
                <a:latin typeface="Udemy Sans"/>
              </a:rPr>
              <a:t>PLEASE open in visual studio code 7-multi-01-starting setup folder</a:t>
            </a:r>
            <a:endParaRPr lang="en-US" b="0" i="0" dirty="0">
              <a:solidFill>
                <a:schemeClr val="bg1"/>
              </a:solidFill>
              <a:effectLst/>
              <a:latin typeface="Udemy Sans"/>
            </a:endParaRPr>
          </a:p>
        </p:txBody>
      </p:sp>
    </p:spTree>
    <p:extLst>
      <p:ext uri="{BB962C8B-B14F-4D97-AF65-F5344CB8AC3E}">
        <p14:creationId xmlns:p14="http://schemas.microsoft.com/office/powerpoint/2010/main" val="144854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44983294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DD5348B1-D245-EE2E-EE87-CA50568D6BC3}"/>
              </a:ext>
            </a:extLst>
          </p:cNvPr>
          <p:cNvPicPr>
            <a:picLocks noChangeAspect="1"/>
          </p:cNvPicPr>
          <p:nvPr/>
        </p:nvPicPr>
        <p:blipFill>
          <a:blip r:embed="rId7"/>
          <a:stretch>
            <a:fillRect/>
          </a:stretch>
        </p:blipFill>
        <p:spPr>
          <a:xfrm>
            <a:off x="539552" y="867615"/>
            <a:ext cx="8433328" cy="5517232"/>
          </a:xfrm>
          <a:prstGeom prst="rect">
            <a:avLst/>
          </a:prstGeom>
        </p:spPr>
      </p:pic>
      <p:sp>
        <p:nvSpPr>
          <p:cNvPr id="6" name="Ovale 5">
            <a:extLst>
              <a:ext uri="{FF2B5EF4-FFF2-40B4-BE49-F238E27FC236}">
                <a16:creationId xmlns:a16="http://schemas.microsoft.com/office/drawing/2014/main" id="{6CBDC68E-960D-5EEB-D03F-4DC80E03F5D7}"/>
              </a:ext>
            </a:extLst>
          </p:cNvPr>
          <p:cNvSpPr/>
          <p:nvPr/>
        </p:nvSpPr>
        <p:spPr>
          <a:xfrm>
            <a:off x="669242" y="1412776"/>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1FC3AC78-6C83-EB26-B5A7-31E51C6312DD}"/>
              </a:ext>
            </a:extLst>
          </p:cNvPr>
          <p:cNvSpPr/>
          <p:nvPr/>
        </p:nvSpPr>
        <p:spPr>
          <a:xfrm>
            <a:off x="755576" y="1844824"/>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654FFE9C-7910-1FB5-CFBB-6B4422E32BF0}"/>
              </a:ext>
            </a:extLst>
          </p:cNvPr>
          <p:cNvSpPr/>
          <p:nvPr/>
        </p:nvSpPr>
        <p:spPr>
          <a:xfrm>
            <a:off x="2195736" y="4869160"/>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B8DEC343-5016-7E3D-5AFC-420422BB107B}"/>
              </a:ext>
            </a:extLst>
          </p:cNvPr>
          <p:cNvPicPr>
            <a:picLocks noChangeAspect="1"/>
          </p:cNvPicPr>
          <p:nvPr/>
        </p:nvPicPr>
        <p:blipFill>
          <a:blip r:embed="rId8"/>
          <a:stretch>
            <a:fillRect/>
          </a:stretch>
        </p:blipFill>
        <p:spPr>
          <a:xfrm>
            <a:off x="2103113" y="1412776"/>
            <a:ext cx="5588208" cy="4896544"/>
          </a:xfrm>
          <a:prstGeom prst="rect">
            <a:avLst/>
          </a:prstGeom>
        </p:spPr>
      </p:pic>
      <p:sp>
        <p:nvSpPr>
          <p:cNvPr id="19" name="Ovale 18">
            <a:extLst>
              <a:ext uri="{FF2B5EF4-FFF2-40B4-BE49-F238E27FC236}">
                <a16:creationId xmlns:a16="http://schemas.microsoft.com/office/drawing/2014/main" id="{72BFD493-F4CB-3DFB-A1F9-06CE8C3ABB6E}"/>
              </a:ext>
            </a:extLst>
          </p:cNvPr>
          <p:cNvSpPr/>
          <p:nvPr/>
        </p:nvSpPr>
        <p:spPr>
          <a:xfrm>
            <a:off x="2183657" y="1496188"/>
            <a:ext cx="2339197"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FD5BFB15-1B12-E050-FC98-FE1D40109F77}"/>
              </a:ext>
            </a:extLst>
          </p:cNvPr>
          <p:cNvSpPr/>
          <p:nvPr/>
        </p:nvSpPr>
        <p:spPr>
          <a:xfrm>
            <a:off x="2195736" y="4653136"/>
            <a:ext cx="2880320" cy="2862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5880680B-DA7E-A619-45F3-C8730EBB75AA}"/>
              </a:ext>
            </a:extLst>
          </p:cNvPr>
          <p:cNvSpPr txBox="1"/>
          <p:nvPr/>
        </p:nvSpPr>
        <p:spPr>
          <a:xfrm>
            <a:off x="6323991" y="948575"/>
            <a:ext cx="2637681" cy="5355312"/>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his backend folder which contains a Node.js application built with Node and Express</a:t>
            </a:r>
            <a:r>
              <a:rPr lang="en-US" dirty="0">
                <a:solidFill>
                  <a:schemeClr val="bg1"/>
                </a:solidFill>
                <a:latin typeface="Udemy Sans"/>
              </a:rPr>
              <a:t> </a:t>
            </a:r>
            <a:r>
              <a:rPr lang="en-US" b="0" i="0" dirty="0">
                <a:solidFill>
                  <a:schemeClr val="bg1"/>
                </a:solidFill>
                <a:effectLst/>
                <a:latin typeface="Udemy Sans"/>
              </a:rPr>
              <a:t>and this application in the end just takes in a couple of requests that allow users to set and see and delete goals because we're going to build a demo application here where users can track their goals.</a:t>
            </a:r>
          </a:p>
          <a:p>
            <a:r>
              <a:rPr lang="en-US" dirty="0">
                <a:solidFill>
                  <a:schemeClr val="bg1"/>
                </a:solidFill>
              </a:rPr>
              <a:t>These goals are then stored in a database.</a:t>
            </a:r>
          </a:p>
          <a:p>
            <a:r>
              <a:rPr lang="en-US" u="sng" dirty="0">
                <a:solidFill>
                  <a:schemeClr val="bg1"/>
                </a:solidFill>
              </a:rPr>
              <a:t>In addition I also got some logging set up here</a:t>
            </a:r>
          </a:p>
          <a:p>
            <a:r>
              <a:rPr lang="en-US" u="sng" dirty="0">
                <a:solidFill>
                  <a:schemeClr val="bg1"/>
                </a:solidFill>
              </a:rPr>
              <a:t>where some log files are written into a logs folder</a:t>
            </a:r>
          </a:p>
        </p:txBody>
      </p:sp>
    </p:spTree>
    <p:extLst>
      <p:ext uri="{BB962C8B-B14F-4D97-AF65-F5344CB8AC3E}">
        <p14:creationId xmlns:p14="http://schemas.microsoft.com/office/powerpoint/2010/main" val="26382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1" grpId="0" animBg="1"/>
      <p:bldP spid="19" grpId="0" animBg="1"/>
      <p:bldP spid="2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96160204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D2577E9-2905-3B6A-2A79-9FFE954F4AEE}"/>
              </a:ext>
            </a:extLst>
          </p:cNvPr>
          <p:cNvPicPr>
            <a:picLocks noChangeAspect="1"/>
          </p:cNvPicPr>
          <p:nvPr/>
        </p:nvPicPr>
        <p:blipFill>
          <a:blip r:embed="rId7"/>
          <a:stretch>
            <a:fillRect/>
          </a:stretch>
        </p:blipFill>
        <p:spPr>
          <a:xfrm>
            <a:off x="467544" y="848274"/>
            <a:ext cx="8580389" cy="5644544"/>
          </a:xfrm>
          <a:prstGeom prst="rect">
            <a:avLst/>
          </a:prstGeom>
        </p:spPr>
      </p:pic>
      <p:sp>
        <p:nvSpPr>
          <p:cNvPr id="7" name="Ovale 6">
            <a:extLst>
              <a:ext uri="{FF2B5EF4-FFF2-40B4-BE49-F238E27FC236}">
                <a16:creationId xmlns:a16="http://schemas.microsoft.com/office/drawing/2014/main" id="{0D4A4C27-A7F5-2CDB-37C5-72D81450D7C4}"/>
              </a:ext>
            </a:extLst>
          </p:cNvPr>
          <p:cNvSpPr/>
          <p:nvPr/>
        </p:nvSpPr>
        <p:spPr>
          <a:xfrm>
            <a:off x="827584" y="2348880"/>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77C6AC1-FBA7-F401-02DC-4AE208B38F10}"/>
              </a:ext>
            </a:extLst>
          </p:cNvPr>
          <p:cNvSpPr/>
          <p:nvPr/>
        </p:nvSpPr>
        <p:spPr>
          <a:xfrm>
            <a:off x="890074" y="2639114"/>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CE19F3A-B607-C7DE-0E26-1191E67E3F11}"/>
              </a:ext>
            </a:extLst>
          </p:cNvPr>
          <p:cNvSpPr/>
          <p:nvPr/>
        </p:nvSpPr>
        <p:spPr>
          <a:xfrm>
            <a:off x="934170" y="2942241"/>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9434A11-F016-F394-7783-C42B908361BF}"/>
              </a:ext>
            </a:extLst>
          </p:cNvPr>
          <p:cNvSpPr txBox="1"/>
          <p:nvPr/>
        </p:nvSpPr>
        <p:spPr>
          <a:xfrm>
            <a:off x="6156176" y="994785"/>
            <a:ext cx="2646040"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The front end is a React application.</a:t>
            </a:r>
          </a:p>
          <a:p>
            <a:pPr algn="l"/>
            <a:r>
              <a:rPr lang="en-US" b="0" i="0" dirty="0">
                <a:solidFill>
                  <a:schemeClr val="bg1"/>
                </a:solidFill>
                <a:effectLst/>
                <a:latin typeface="Udemy Sans"/>
              </a:rPr>
              <a:t>React is a JavaScript library which runs in the browser, not on a server.</a:t>
            </a:r>
          </a:p>
          <a:p>
            <a:pPr algn="l"/>
            <a:r>
              <a:rPr lang="en-US" b="0" i="0" u="sng" dirty="0">
                <a:solidFill>
                  <a:schemeClr val="bg1"/>
                </a:solidFill>
                <a:effectLst/>
                <a:latin typeface="Udemy Sans"/>
              </a:rPr>
              <a:t>Node runs on a server.</a:t>
            </a:r>
          </a:p>
          <a:p>
            <a:pPr algn="l"/>
            <a:r>
              <a:rPr lang="en-US" b="0" i="0" dirty="0">
                <a:solidFill>
                  <a:schemeClr val="bg1"/>
                </a:solidFill>
                <a:effectLst/>
                <a:latin typeface="Udemy Sans"/>
              </a:rPr>
              <a:t>React, this JavaScript code runs in a browser and this React application is detached from the backend here.</a:t>
            </a:r>
          </a:p>
          <a:p>
            <a:pPr algn="l"/>
            <a:r>
              <a:rPr lang="en-US" b="0" i="0" dirty="0">
                <a:solidFill>
                  <a:schemeClr val="bg1"/>
                </a:solidFill>
                <a:effectLst/>
                <a:latin typeface="Udemy Sans"/>
              </a:rPr>
              <a:t>It's a stand alone web application which can be hosted on a stand alone server which just communicates to this backend API though</a:t>
            </a:r>
          </a:p>
        </p:txBody>
      </p:sp>
      <p:sp>
        <p:nvSpPr>
          <p:cNvPr id="17" name="CasellaDiTesto 16">
            <a:extLst>
              <a:ext uri="{FF2B5EF4-FFF2-40B4-BE49-F238E27FC236}">
                <a16:creationId xmlns:a16="http://schemas.microsoft.com/office/drawing/2014/main" id="{D409D83C-F615-F1D5-83DD-B78DBA9F2474}"/>
              </a:ext>
            </a:extLst>
          </p:cNvPr>
          <p:cNvSpPr txBox="1"/>
          <p:nvPr/>
        </p:nvSpPr>
        <p:spPr>
          <a:xfrm>
            <a:off x="6156176" y="994785"/>
            <a:ext cx="264604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what I'm doing here is I'm just sending a request </a:t>
            </a:r>
            <a:r>
              <a:rPr lang="en-US" b="0" i="0" u="sng" dirty="0">
                <a:solidFill>
                  <a:schemeClr val="bg1"/>
                </a:solidFill>
                <a:effectLst/>
                <a:latin typeface="Udemy Sans"/>
              </a:rPr>
              <a:t>to my backend API so to this backend server </a:t>
            </a:r>
            <a:r>
              <a:rPr lang="en-US" b="0" i="0" dirty="0">
                <a:solidFill>
                  <a:schemeClr val="bg1"/>
                </a:solidFill>
                <a:effectLst/>
                <a:latin typeface="Udemy Sans"/>
              </a:rPr>
              <a:t>to get the goals stored by a user</a:t>
            </a:r>
          </a:p>
          <a:p>
            <a:pPr algn="l"/>
            <a:r>
              <a:rPr lang="en-US" b="0" i="0" dirty="0">
                <a:solidFill>
                  <a:schemeClr val="bg1"/>
                </a:solidFill>
                <a:effectLst/>
                <a:latin typeface="Udemy Sans"/>
              </a:rPr>
              <a:t>or also to add a new goal there or to delete a goal.</a:t>
            </a:r>
          </a:p>
          <a:p>
            <a:pPr algn="l"/>
            <a:r>
              <a:rPr lang="en-US" b="0" i="0" dirty="0">
                <a:solidFill>
                  <a:schemeClr val="bg1"/>
                </a:solidFill>
                <a:effectLst/>
                <a:latin typeface="Udemy Sans"/>
              </a:rPr>
              <a:t>And that's basically what this application does.</a:t>
            </a:r>
          </a:p>
        </p:txBody>
      </p:sp>
      <p:cxnSp>
        <p:nvCxnSpPr>
          <p:cNvPr id="21" name="Connettore 2 20">
            <a:extLst>
              <a:ext uri="{FF2B5EF4-FFF2-40B4-BE49-F238E27FC236}">
                <a16:creationId xmlns:a16="http://schemas.microsoft.com/office/drawing/2014/main" id="{1D5D4B79-13DB-6A9C-B662-C8E172A40E47}"/>
              </a:ext>
            </a:extLst>
          </p:cNvPr>
          <p:cNvCxnSpPr/>
          <p:nvPr/>
        </p:nvCxnSpPr>
        <p:spPr>
          <a:xfrm flipH="1">
            <a:off x="4572000" y="1268760"/>
            <a:ext cx="3312368" cy="216024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4" name="Immagine 23">
            <a:extLst>
              <a:ext uri="{FF2B5EF4-FFF2-40B4-BE49-F238E27FC236}">
                <a16:creationId xmlns:a16="http://schemas.microsoft.com/office/drawing/2014/main" id="{653B63B4-2DCB-E23C-5C93-D203D5BD9B71}"/>
              </a:ext>
            </a:extLst>
          </p:cNvPr>
          <p:cNvPicPr>
            <a:picLocks noChangeAspect="1"/>
          </p:cNvPicPr>
          <p:nvPr/>
        </p:nvPicPr>
        <p:blipFill rotWithShape="1">
          <a:blip r:embed="rId8"/>
          <a:srcRect r="41569"/>
          <a:stretch/>
        </p:blipFill>
        <p:spPr>
          <a:xfrm>
            <a:off x="1995803" y="1302318"/>
            <a:ext cx="4141070" cy="5190500"/>
          </a:xfrm>
          <a:prstGeom prst="rect">
            <a:avLst/>
          </a:prstGeom>
        </p:spPr>
      </p:pic>
      <p:cxnSp>
        <p:nvCxnSpPr>
          <p:cNvPr id="25" name="Connettore 2 24">
            <a:extLst>
              <a:ext uri="{FF2B5EF4-FFF2-40B4-BE49-F238E27FC236}">
                <a16:creationId xmlns:a16="http://schemas.microsoft.com/office/drawing/2014/main" id="{0D3A6D71-A4E3-EE18-ADD4-E6D8C2145934}"/>
              </a:ext>
            </a:extLst>
          </p:cNvPr>
          <p:cNvCxnSpPr>
            <a:cxnSpLocks/>
          </p:cNvCxnSpPr>
          <p:nvPr/>
        </p:nvCxnSpPr>
        <p:spPr>
          <a:xfrm flipH="1" flipV="1">
            <a:off x="3851920" y="1844824"/>
            <a:ext cx="3518520" cy="79429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9" name="Immagine 28">
            <a:extLst>
              <a:ext uri="{FF2B5EF4-FFF2-40B4-BE49-F238E27FC236}">
                <a16:creationId xmlns:a16="http://schemas.microsoft.com/office/drawing/2014/main" id="{AEE57EBD-ABFF-12B0-9615-124C850A1FDB}"/>
              </a:ext>
            </a:extLst>
          </p:cNvPr>
          <p:cNvPicPr>
            <a:picLocks noChangeAspect="1"/>
          </p:cNvPicPr>
          <p:nvPr/>
        </p:nvPicPr>
        <p:blipFill>
          <a:blip r:embed="rId9"/>
          <a:stretch>
            <a:fillRect/>
          </a:stretch>
        </p:blipFill>
        <p:spPr>
          <a:xfrm>
            <a:off x="1976500" y="1282050"/>
            <a:ext cx="4122759" cy="5210767"/>
          </a:xfrm>
          <a:prstGeom prst="rect">
            <a:avLst/>
          </a:prstGeom>
        </p:spPr>
      </p:pic>
      <p:cxnSp>
        <p:nvCxnSpPr>
          <p:cNvPr id="30" name="Connettore 2 29">
            <a:extLst>
              <a:ext uri="{FF2B5EF4-FFF2-40B4-BE49-F238E27FC236}">
                <a16:creationId xmlns:a16="http://schemas.microsoft.com/office/drawing/2014/main" id="{DAFCDE0C-F9F7-C796-E082-DB8BEDDEE779}"/>
              </a:ext>
            </a:extLst>
          </p:cNvPr>
          <p:cNvCxnSpPr>
            <a:cxnSpLocks/>
          </p:cNvCxnSpPr>
          <p:nvPr/>
        </p:nvCxnSpPr>
        <p:spPr>
          <a:xfrm flipH="1" flipV="1">
            <a:off x="3507083" y="1700808"/>
            <a:ext cx="4015757" cy="10907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33" name="CasellaDiTesto 32">
            <a:extLst>
              <a:ext uri="{FF2B5EF4-FFF2-40B4-BE49-F238E27FC236}">
                <a16:creationId xmlns:a16="http://schemas.microsoft.com/office/drawing/2014/main" id="{CFBE38A6-3295-497A-9C32-B8A863AE04CF}"/>
              </a:ext>
            </a:extLst>
          </p:cNvPr>
          <p:cNvSpPr txBox="1"/>
          <p:nvPr/>
        </p:nvSpPr>
        <p:spPr>
          <a:xfrm>
            <a:off x="1063540" y="4573970"/>
            <a:ext cx="4572000"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we have two separate development servers,</a:t>
            </a:r>
          </a:p>
          <a:p>
            <a:pPr algn="l"/>
            <a:r>
              <a:rPr lang="en-US" b="0" i="0" dirty="0">
                <a:solidFill>
                  <a:schemeClr val="bg1"/>
                </a:solidFill>
                <a:effectLst/>
                <a:latin typeface="Udemy Sans"/>
              </a:rPr>
              <a:t>two separate web servers here</a:t>
            </a:r>
          </a:p>
          <a:p>
            <a:pPr algn="l"/>
            <a:r>
              <a:rPr lang="en-US" b="0" i="0" dirty="0">
                <a:solidFill>
                  <a:schemeClr val="bg1"/>
                </a:solidFill>
                <a:effectLst/>
                <a:latin typeface="Udemy Sans"/>
              </a:rPr>
              <a:t>running in backend and front end.</a:t>
            </a:r>
          </a:p>
        </p:txBody>
      </p:sp>
      <p:pic>
        <p:nvPicPr>
          <p:cNvPr id="35" name="Immagine 34">
            <a:extLst>
              <a:ext uri="{FF2B5EF4-FFF2-40B4-BE49-F238E27FC236}">
                <a16:creationId xmlns:a16="http://schemas.microsoft.com/office/drawing/2014/main" id="{406FD783-1F08-04F3-CB45-521326A6FD0C}"/>
              </a:ext>
            </a:extLst>
          </p:cNvPr>
          <p:cNvPicPr>
            <a:picLocks noChangeAspect="1"/>
          </p:cNvPicPr>
          <p:nvPr/>
        </p:nvPicPr>
        <p:blipFill>
          <a:blip r:embed="rId10"/>
          <a:stretch>
            <a:fillRect/>
          </a:stretch>
        </p:blipFill>
        <p:spPr>
          <a:xfrm>
            <a:off x="1623601" y="1461813"/>
            <a:ext cx="5896798" cy="3934374"/>
          </a:xfrm>
          <a:prstGeom prst="rect">
            <a:avLst/>
          </a:prstGeom>
        </p:spPr>
      </p:pic>
      <p:sp>
        <p:nvSpPr>
          <p:cNvPr id="36" name="CasellaDiTesto 35">
            <a:extLst>
              <a:ext uri="{FF2B5EF4-FFF2-40B4-BE49-F238E27FC236}">
                <a16:creationId xmlns:a16="http://schemas.microsoft.com/office/drawing/2014/main" id="{2193B20D-502B-04DA-EFA8-425A1B3D718F}"/>
              </a:ext>
            </a:extLst>
          </p:cNvPr>
          <p:cNvSpPr txBox="1"/>
          <p:nvPr/>
        </p:nvSpPr>
        <p:spPr>
          <a:xfrm>
            <a:off x="2371918" y="4329935"/>
            <a:ext cx="4572000" cy="1200329"/>
          </a:xfrm>
          <a:prstGeom prst="rect">
            <a:avLst/>
          </a:prstGeom>
          <a:solidFill>
            <a:schemeClr val="accent1"/>
          </a:solidFill>
        </p:spPr>
        <p:txBody>
          <a:bodyPr wrap="square">
            <a:spAutoFit/>
          </a:bodyPr>
          <a:lstStyle/>
          <a:p>
            <a:r>
              <a:rPr lang="en-US" dirty="0">
                <a:solidFill>
                  <a:schemeClr val="bg1"/>
                </a:solidFill>
              </a:rPr>
              <a:t> running React application on localhost 3000.</a:t>
            </a:r>
          </a:p>
          <a:p>
            <a:r>
              <a:rPr lang="en-US" dirty="0">
                <a:solidFill>
                  <a:schemeClr val="bg1"/>
                </a:solidFill>
              </a:rPr>
              <a:t>The Node API is running on a different port.</a:t>
            </a:r>
          </a:p>
          <a:p>
            <a:r>
              <a:rPr lang="en-US" dirty="0">
                <a:solidFill>
                  <a:schemeClr val="bg1"/>
                </a:solidFill>
              </a:rPr>
              <a:t>This is running on port 80</a:t>
            </a:r>
          </a:p>
          <a:p>
            <a:endParaRPr lang="en-US" dirty="0">
              <a:solidFill>
                <a:schemeClr val="bg1"/>
              </a:solidFill>
            </a:endParaRPr>
          </a:p>
        </p:txBody>
      </p:sp>
      <p:pic>
        <p:nvPicPr>
          <p:cNvPr id="38" name="Immagine 37">
            <a:extLst>
              <a:ext uri="{FF2B5EF4-FFF2-40B4-BE49-F238E27FC236}">
                <a16:creationId xmlns:a16="http://schemas.microsoft.com/office/drawing/2014/main" id="{4484D7AF-737C-3692-B5BB-105FD723BB3B}"/>
              </a:ext>
            </a:extLst>
          </p:cNvPr>
          <p:cNvPicPr>
            <a:picLocks noChangeAspect="1"/>
          </p:cNvPicPr>
          <p:nvPr/>
        </p:nvPicPr>
        <p:blipFill>
          <a:blip r:embed="rId11"/>
          <a:stretch>
            <a:fillRect/>
          </a:stretch>
        </p:blipFill>
        <p:spPr>
          <a:xfrm>
            <a:off x="251041" y="803301"/>
            <a:ext cx="8813753" cy="3291689"/>
          </a:xfrm>
          <a:prstGeom prst="rect">
            <a:avLst/>
          </a:prstGeom>
        </p:spPr>
      </p:pic>
      <p:pic>
        <p:nvPicPr>
          <p:cNvPr id="40" name="Immagine 39">
            <a:extLst>
              <a:ext uri="{FF2B5EF4-FFF2-40B4-BE49-F238E27FC236}">
                <a16:creationId xmlns:a16="http://schemas.microsoft.com/office/drawing/2014/main" id="{2384E340-CBAB-1F6F-5D33-B9036A30D71C}"/>
              </a:ext>
            </a:extLst>
          </p:cNvPr>
          <p:cNvPicPr>
            <a:picLocks noChangeAspect="1"/>
          </p:cNvPicPr>
          <p:nvPr/>
        </p:nvPicPr>
        <p:blipFill>
          <a:blip r:embed="rId12"/>
          <a:stretch>
            <a:fillRect/>
          </a:stretch>
        </p:blipFill>
        <p:spPr>
          <a:xfrm>
            <a:off x="909287" y="3520426"/>
            <a:ext cx="1618709" cy="364970"/>
          </a:xfrm>
          <a:prstGeom prst="rect">
            <a:avLst/>
          </a:prstGeom>
        </p:spPr>
      </p:pic>
      <p:sp>
        <p:nvSpPr>
          <p:cNvPr id="42" name="CasellaDiTesto 41">
            <a:extLst>
              <a:ext uri="{FF2B5EF4-FFF2-40B4-BE49-F238E27FC236}">
                <a16:creationId xmlns:a16="http://schemas.microsoft.com/office/drawing/2014/main" id="{FB8032A1-FE3F-2E04-3E9E-4BB79757FF0F}"/>
              </a:ext>
            </a:extLst>
          </p:cNvPr>
          <p:cNvSpPr txBox="1"/>
          <p:nvPr/>
        </p:nvSpPr>
        <p:spPr>
          <a:xfrm>
            <a:off x="487059" y="3913476"/>
            <a:ext cx="2500765" cy="1754326"/>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he data of course should persist.</a:t>
            </a:r>
          </a:p>
          <a:p>
            <a:pPr algn="l"/>
            <a:r>
              <a:rPr lang="en-US" b="0" i="0" dirty="0">
                <a:solidFill>
                  <a:schemeClr val="bg1"/>
                </a:solidFill>
                <a:effectLst/>
                <a:latin typeface="Udemy Sans"/>
              </a:rPr>
              <a:t>It should not be lost if the MongoDB container</a:t>
            </a:r>
          </a:p>
          <a:p>
            <a:pPr algn="l"/>
            <a:r>
              <a:rPr lang="en-US" b="0" i="0" dirty="0">
                <a:solidFill>
                  <a:schemeClr val="bg1"/>
                </a:solidFill>
                <a:effectLst/>
                <a:latin typeface="Udemy Sans"/>
              </a:rPr>
              <a:t>is removed and then recreated.</a:t>
            </a:r>
          </a:p>
        </p:txBody>
      </p:sp>
      <p:pic>
        <p:nvPicPr>
          <p:cNvPr id="44" name="Immagine 43">
            <a:extLst>
              <a:ext uri="{FF2B5EF4-FFF2-40B4-BE49-F238E27FC236}">
                <a16:creationId xmlns:a16="http://schemas.microsoft.com/office/drawing/2014/main" id="{FEF077C8-2E0A-4F27-7DB0-210DAAFD3EA8}"/>
              </a:ext>
            </a:extLst>
          </p:cNvPr>
          <p:cNvPicPr>
            <a:picLocks noChangeAspect="1"/>
          </p:cNvPicPr>
          <p:nvPr/>
        </p:nvPicPr>
        <p:blipFill>
          <a:blip r:embed="rId13"/>
          <a:stretch>
            <a:fillRect/>
          </a:stretch>
        </p:blipFill>
        <p:spPr>
          <a:xfrm>
            <a:off x="827584" y="2559564"/>
            <a:ext cx="1755572" cy="354734"/>
          </a:xfrm>
          <a:prstGeom prst="rect">
            <a:avLst/>
          </a:prstGeom>
        </p:spPr>
      </p:pic>
      <p:pic>
        <p:nvPicPr>
          <p:cNvPr id="45" name="Immagine 44">
            <a:extLst>
              <a:ext uri="{FF2B5EF4-FFF2-40B4-BE49-F238E27FC236}">
                <a16:creationId xmlns:a16="http://schemas.microsoft.com/office/drawing/2014/main" id="{C53F2240-AA63-8D42-5FBE-2F8380877D15}"/>
              </a:ext>
            </a:extLst>
          </p:cNvPr>
          <p:cNvPicPr>
            <a:picLocks noChangeAspect="1"/>
          </p:cNvPicPr>
          <p:nvPr/>
        </p:nvPicPr>
        <p:blipFill>
          <a:blip r:embed="rId12"/>
          <a:stretch>
            <a:fillRect/>
          </a:stretch>
        </p:blipFill>
        <p:spPr>
          <a:xfrm>
            <a:off x="3948383" y="3532143"/>
            <a:ext cx="1618709" cy="364970"/>
          </a:xfrm>
          <a:prstGeom prst="rect">
            <a:avLst/>
          </a:prstGeom>
        </p:spPr>
      </p:pic>
      <p:sp>
        <p:nvSpPr>
          <p:cNvPr id="47" name="CasellaDiTesto 46">
            <a:extLst>
              <a:ext uri="{FF2B5EF4-FFF2-40B4-BE49-F238E27FC236}">
                <a16:creationId xmlns:a16="http://schemas.microsoft.com/office/drawing/2014/main" id="{387FCE68-42F2-7BB6-CDE0-61FDB557AC95}"/>
              </a:ext>
            </a:extLst>
          </p:cNvPr>
          <p:cNvSpPr txBox="1"/>
          <p:nvPr/>
        </p:nvSpPr>
        <p:spPr>
          <a:xfrm>
            <a:off x="3216294" y="3637851"/>
            <a:ext cx="3443026" cy="313932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hich data?</a:t>
            </a:r>
          </a:p>
          <a:p>
            <a:pPr algn="l"/>
            <a:r>
              <a:rPr lang="en-US" b="0" i="0" dirty="0">
                <a:solidFill>
                  <a:schemeClr val="bg1"/>
                </a:solidFill>
                <a:effectLst/>
                <a:latin typeface="Udemy Sans"/>
              </a:rPr>
              <a:t>I'm not talking about the goals.</a:t>
            </a:r>
          </a:p>
          <a:p>
            <a:pPr algn="l"/>
            <a:r>
              <a:rPr lang="en-US" b="0" i="0" dirty="0">
                <a:solidFill>
                  <a:schemeClr val="bg1"/>
                </a:solidFill>
                <a:effectLst/>
                <a:latin typeface="Udemy Sans"/>
              </a:rPr>
              <a:t>These are getting stored in the MongoDB database so that's not something the Node API needs to persist, but I'm talking about these log files which are written.</a:t>
            </a:r>
          </a:p>
          <a:p>
            <a:pPr algn="l"/>
            <a:r>
              <a:rPr lang="en-US" b="0" i="0" dirty="0">
                <a:solidFill>
                  <a:schemeClr val="bg1"/>
                </a:solidFill>
                <a:effectLst/>
                <a:latin typeface="Udemy Sans"/>
              </a:rPr>
              <a:t>These are actual files written to this logs folder and they are into this file and this file should not be deleted</a:t>
            </a:r>
          </a:p>
        </p:txBody>
      </p:sp>
      <p:pic>
        <p:nvPicPr>
          <p:cNvPr id="49" name="Immagine 48">
            <a:extLst>
              <a:ext uri="{FF2B5EF4-FFF2-40B4-BE49-F238E27FC236}">
                <a16:creationId xmlns:a16="http://schemas.microsoft.com/office/drawing/2014/main" id="{E1697689-C973-FA53-8D6C-B20FB6581ECF}"/>
              </a:ext>
            </a:extLst>
          </p:cNvPr>
          <p:cNvPicPr>
            <a:picLocks noChangeAspect="1"/>
          </p:cNvPicPr>
          <p:nvPr/>
        </p:nvPicPr>
        <p:blipFill>
          <a:blip r:embed="rId14"/>
          <a:stretch>
            <a:fillRect/>
          </a:stretch>
        </p:blipFill>
        <p:spPr>
          <a:xfrm>
            <a:off x="3948382" y="2559752"/>
            <a:ext cx="1570751" cy="327378"/>
          </a:xfrm>
          <a:prstGeom prst="rect">
            <a:avLst/>
          </a:prstGeom>
        </p:spPr>
      </p:pic>
      <p:pic>
        <p:nvPicPr>
          <p:cNvPr id="51" name="Immagine 50">
            <a:extLst>
              <a:ext uri="{FF2B5EF4-FFF2-40B4-BE49-F238E27FC236}">
                <a16:creationId xmlns:a16="http://schemas.microsoft.com/office/drawing/2014/main" id="{E17547E1-D41B-8870-3711-F931FBA470EF}"/>
              </a:ext>
            </a:extLst>
          </p:cNvPr>
          <p:cNvPicPr>
            <a:picLocks noChangeAspect="1"/>
          </p:cNvPicPr>
          <p:nvPr/>
        </p:nvPicPr>
        <p:blipFill>
          <a:blip r:embed="rId15"/>
          <a:stretch>
            <a:fillRect/>
          </a:stretch>
        </p:blipFill>
        <p:spPr>
          <a:xfrm>
            <a:off x="7045662" y="2562244"/>
            <a:ext cx="1339229" cy="304824"/>
          </a:xfrm>
          <a:prstGeom prst="rect">
            <a:avLst/>
          </a:prstGeom>
        </p:spPr>
      </p:pic>
    </p:spTree>
    <p:extLst>
      <p:ext uri="{BB962C8B-B14F-4D97-AF65-F5344CB8AC3E}">
        <p14:creationId xmlns:p14="http://schemas.microsoft.com/office/powerpoint/2010/main" val="115554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2" grpId="0" animBg="1"/>
      <p:bldP spid="14" grpId="0" animBg="1"/>
      <p:bldP spid="14" grpId="1" animBg="1"/>
      <p:bldP spid="17" grpId="0" animBg="1"/>
      <p:bldP spid="33" grpId="0" animBg="1"/>
      <p:bldP spid="36" grpId="0" animBg="1"/>
      <p:bldP spid="42"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0227297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CD7E133B-B1DB-07C7-5278-30650F2D91D5}"/>
              </a:ext>
            </a:extLst>
          </p:cNvPr>
          <p:cNvSpPr txBox="1"/>
          <p:nvPr/>
        </p:nvSpPr>
        <p:spPr>
          <a:xfrm>
            <a:off x="3321617" y="980728"/>
            <a:ext cx="2500765" cy="923330"/>
          </a:xfrm>
          <a:prstGeom prst="rect">
            <a:avLst/>
          </a:prstGeom>
          <a:solidFill>
            <a:schemeClr val="accent1"/>
          </a:solidFill>
        </p:spPr>
        <p:txBody>
          <a:bodyPr wrap="square">
            <a:spAutoFit/>
          </a:bodyPr>
          <a:lstStyle/>
          <a:p>
            <a:pPr algn="l"/>
            <a:r>
              <a:rPr lang="en-US" dirty="0">
                <a:solidFill>
                  <a:schemeClr val="bg1"/>
                </a:solidFill>
                <a:latin typeface="Udemy Sans"/>
              </a:rPr>
              <a:t>PLEASE REMOVE ALL EXISTING IMAGES AND CONTAINERS </a:t>
            </a:r>
            <a:endParaRPr lang="en-US" b="0" i="0" dirty="0">
              <a:solidFill>
                <a:schemeClr val="bg1"/>
              </a:solidFill>
              <a:effectLst/>
              <a:latin typeface="Udemy Sans"/>
            </a:endParaRPr>
          </a:p>
        </p:txBody>
      </p:sp>
      <p:pic>
        <p:nvPicPr>
          <p:cNvPr id="11" name="Immagine 10">
            <a:extLst>
              <a:ext uri="{FF2B5EF4-FFF2-40B4-BE49-F238E27FC236}">
                <a16:creationId xmlns:a16="http://schemas.microsoft.com/office/drawing/2014/main" id="{984A2F01-EBA3-A26F-6154-EB828DA24BE3}"/>
              </a:ext>
            </a:extLst>
          </p:cNvPr>
          <p:cNvPicPr>
            <a:picLocks noChangeAspect="1"/>
          </p:cNvPicPr>
          <p:nvPr/>
        </p:nvPicPr>
        <p:blipFill>
          <a:blip r:embed="rId7"/>
          <a:stretch>
            <a:fillRect/>
          </a:stretch>
        </p:blipFill>
        <p:spPr>
          <a:xfrm>
            <a:off x="467544" y="907405"/>
            <a:ext cx="8382010" cy="5135162"/>
          </a:xfrm>
          <a:prstGeom prst="rect">
            <a:avLst/>
          </a:prstGeom>
        </p:spPr>
      </p:pic>
      <p:pic>
        <p:nvPicPr>
          <p:cNvPr id="6" name="Immagine 5">
            <a:extLst>
              <a:ext uri="{FF2B5EF4-FFF2-40B4-BE49-F238E27FC236}">
                <a16:creationId xmlns:a16="http://schemas.microsoft.com/office/drawing/2014/main" id="{7E03C74B-7E9C-6764-825F-0B0D11425776}"/>
              </a:ext>
            </a:extLst>
          </p:cNvPr>
          <p:cNvPicPr>
            <a:picLocks noChangeAspect="1"/>
          </p:cNvPicPr>
          <p:nvPr/>
        </p:nvPicPr>
        <p:blipFill>
          <a:blip r:embed="rId8"/>
          <a:stretch>
            <a:fillRect/>
          </a:stretch>
        </p:blipFill>
        <p:spPr>
          <a:xfrm>
            <a:off x="1907704" y="3474986"/>
            <a:ext cx="5040560" cy="420047"/>
          </a:xfrm>
          <a:prstGeom prst="rect">
            <a:avLst/>
          </a:prstGeom>
        </p:spPr>
      </p:pic>
      <p:sp>
        <p:nvSpPr>
          <p:cNvPr id="13" name="Ovale 12">
            <a:extLst>
              <a:ext uri="{FF2B5EF4-FFF2-40B4-BE49-F238E27FC236}">
                <a16:creationId xmlns:a16="http://schemas.microsoft.com/office/drawing/2014/main" id="{987FB708-EC76-DEC6-A3C3-5E59B51C1C56}"/>
              </a:ext>
            </a:extLst>
          </p:cNvPr>
          <p:cNvSpPr/>
          <p:nvPr/>
        </p:nvSpPr>
        <p:spPr>
          <a:xfrm>
            <a:off x="5364088" y="3383014"/>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BD070C6E-97A6-09FA-B715-1266623CC4DF}"/>
              </a:ext>
            </a:extLst>
          </p:cNvPr>
          <p:cNvSpPr/>
          <p:nvPr/>
        </p:nvSpPr>
        <p:spPr>
          <a:xfrm>
            <a:off x="6435508" y="3525701"/>
            <a:ext cx="567680" cy="6136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CC648475-1D06-01C6-68E6-D7A6FFD16D78}"/>
              </a:ext>
            </a:extLst>
          </p:cNvPr>
          <p:cNvPicPr>
            <a:picLocks noChangeAspect="1"/>
          </p:cNvPicPr>
          <p:nvPr/>
        </p:nvPicPr>
        <p:blipFill>
          <a:blip r:embed="rId9"/>
          <a:stretch>
            <a:fillRect/>
          </a:stretch>
        </p:blipFill>
        <p:spPr>
          <a:xfrm>
            <a:off x="1907704" y="3983704"/>
            <a:ext cx="4392488" cy="320240"/>
          </a:xfrm>
          <a:prstGeom prst="rect">
            <a:avLst/>
          </a:prstGeom>
        </p:spPr>
      </p:pic>
      <p:sp>
        <p:nvSpPr>
          <p:cNvPr id="19" name="Ovale 18">
            <a:extLst>
              <a:ext uri="{FF2B5EF4-FFF2-40B4-BE49-F238E27FC236}">
                <a16:creationId xmlns:a16="http://schemas.microsoft.com/office/drawing/2014/main" id="{F1A8DE51-BB97-BDEF-28C5-F48D2E448DD0}"/>
              </a:ext>
            </a:extLst>
          </p:cNvPr>
          <p:cNvSpPr/>
          <p:nvPr/>
        </p:nvSpPr>
        <p:spPr>
          <a:xfrm>
            <a:off x="5395742" y="3853992"/>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11C733F9-09D9-111C-B673-223661AB448E}"/>
              </a:ext>
            </a:extLst>
          </p:cNvPr>
          <p:cNvSpPr/>
          <p:nvPr/>
        </p:nvSpPr>
        <p:spPr>
          <a:xfrm>
            <a:off x="5389534" y="4111379"/>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AB6F3C36-0E6D-B1B4-C019-B031E5874A87}"/>
              </a:ext>
            </a:extLst>
          </p:cNvPr>
          <p:cNvPicPr>
            <a:picLocks noChangeAspect="1"/>
          </p:cNvPicPr>
          <p:nvPr/>
        </p:nvPicPr>
        <p:blipFill>
          <a:blip r:embed="rId10"/>
          <a:stretch>
            <a:fillRect/>
          </a:stretch>
        </p:blipFill>
        <p:spPr>
          <a:xfrm>
            <a:off x="1907704" y="4324970"/>
            <a:ext cx="4766223" cy="1446632"/>
          </a:xfrm>
          <a:prstGeom prst="rect">
            <a:avLst/>
          </a:prstGeom>
        </p:spPr>
      </p:pic>
      <p:sp>
        <p:nvSpPr>
          <p:cNvPr id="26" name="Ovale 25">
            <a:extLst>
              <a:ext uri="{FF2B5EF4-FFF2-40B4-BE49-F238E27FC236}">
                <a16:creationId xmlns:a16="http://schemas.microsoft.com/office/drawing/2014/main" id="{2FC5E687-458D-2B37-748A-9975F932B7AF}"/>
              </a:ext>
            </a:extLst>
          </p:cNvPr>
          <p:cNvSpPr/>
          <p:nvPr/>
        </p:nvSpPr>
        <p:spPr>
          <a:xfrm>
            <a:off x="5656301" y="4234915"/>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EB8B25B4-AF9A-0E21-7736-89B3EBA7556D}"/>
              </a:ext>
            </a:extLst>
          </p:cNvPr>
          <p:cNvPicPr>
            <a:picLocks noChangeAspect="1"/>
          </p:cNvPicPr>
          <p:nvPr/>
        </p:nvPicPr>
        <p:blipFill>
          <a:blip r:embed="rId11"/>
          <a:stretch>
            <a:fillRect/>
          </a:stretch>
        </p:blipFill>
        <p:spPr>
          <a:xfrm>
            <a:off x="1884686" y="5771602"/>
            <a:ext cx="4584967" cy="115513"/>
          </a:xfrm>
          <a:prstGeom prst="rect">
            <a:avLst/>
          </a:prstGeom>
        </p:spPr>
      </p:pic>
      <p:sp>
        <p:nvSpPr>
          <p:cNvPr id="31" name="Ovale 30">
            <a:extLst>
              <a:ext uri="{FF2B5EF4-FFF2-40B4-BE49-F238E27FC236}">
                <a16:creationId xmlns:a16="http://schemas.microsoft.com/office/drawing/2014/main" id="{70F3F135-044C-99F1-9107-49DF792DAD0B}"/>
              </a:ext>
            </a:extLst>
          </p:cNvPr>
          <p:cNvSpPr/>
          <p:nvPr/>
        </p:nvSpPr>
        <p:spPr>
          <a:xfrm>
            <a:off x="5412551" y="5680732"/>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68C8D59B-01C6-04D1-F6C4-5B259D7E536B}"/>
              </a:ext>
            </a:extLst>
          </p:cNvPr>
          <p:cNvPicPr>
            <a:picLocks noChangeAspect="1"/>
          </p:cNvPicPr>
          <p:nvPr/>
        </p:nvPicPr>
        <p:blipFill>
          <a:blip r:embed="rId12"/>
          <a:stretch>
            <a:fillRect/>
          </a:stretch>
        </p:blipFill>
        <p:spPr>
          <a:xfrm>
            <a:off x="1913617" y="3321575"/>
            <a:ext cx="6842562" cy="2738080"/>
          </a:xfrm>
          <a:prstGeom prst="rect">
            <a:avLst/>
          </a:prstGeom>
        </p:spPr>
      </p:pic>
      <p:sp>
        <p:nvSpPr>
          <p:cNvPr id="37" name="Ovale 36">
            <a:extLst>
              <a:ext uri="{FF2B5EF4-FFF2-40B4-BE49-F238E27FC236}">
                <a16:creationId xmlns:a16="http://schemas.microsoft.com/office/drawing/2014/main" id="{FD8AF13B-DF46-1A11-EB0B-D803EF41BE9A}"/>
              </a:ext>
            </a:extLst>
          </p:cNvPr>
          <p:cNvSpPr/>
          <p:nvPr/>
        </p:nvSpPr>
        <p:spPr>
          <a:xfrm>
            <a:off x="6260728" y="316081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7CF004D6-5A9E-0004-B21C-2E54FC9F8788}"/>
              </a:ext>
            </a:extLst>
          </p:cNvPr>
          <p:cNvPicPr>
            <a:picLocks noChangeAspect="1"/>
          </p:cNvPicPr>
          <p:nvPr/>
        </p:nvPicPr>
        <p:blipFill>
          <a:blip r:embed="rId13"/>
          <a:stretch>
            <a:fillRect/>
          </a:stretch>
        </p:blipFill>
        <p:spPr>
          <a:xfrm>
            <a:off x="1923775" y="4245978"/>
            <a:ext cx="5828178" cy="229858"/>
          </a:xfrm>
          <a:prstGeom prst="rect">
            <a:avLst/>
          </a:prstGeom>
        </p:spPr>
      </p:pic>
      <p:sp>
        <p:nvSpPr>
          <p:cNvPr id="43" name="Ovale 42">
            <a:extLst>
              <a:ext uri="{FF2B5EF4-FFF2-40B4-BE49-F238E27FC236}">
                <a16:creationId xmlns:a16="http://schemas.microsoft.com/office/drawing/2014/main" id="{CA99CD84-130D-57C3-3E4E-9AED559FAD24}"/>
              </a:ext>
            </a:extLst>
          </p:cNvPr>
          <p:cNvSpPr/>
          <p:nvPr/>
        </p:nvSpPr>
        <p:spPr>
          <a:xfrm>
            <a:off x="6042663" y="4208918"/>
            <a:ext cx="1789607" cy="232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1126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3" grpId="0" animBg="1"/>
      <p:bldP spid="15" grpId="0" animBg="1"/>
      <p:bldP spid="19" grpId="0" animBg="1"/>
      <p:bldP spid="20" grpId="0" animBg="1"/>
      <p:bldP spid="26" grpId="0" animBg="1"/>
      <p:bldP spid="31" grpId="0" animBg="1"/>
      <p:bldP spid="37"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50807050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CE4AC9F-6276-AF09-55F3-E5DA4C78FA70}"/>
              </a:ext>
            </a:extLst>
          </p:cNvPr>
          <p:cNvPicPr>
            <a:picLocks noChangeAspect="1"/>
          </p:cNvPicPr>
          <p:nvPr/>
        </p:nvPicPr>
        <p:blipFill>
          <a:blip r:embed="rId7"/>
          <a:stretch>
            <a:fillRect/>
          </a:stretch>
        </p:blipFill>
        <p:spPr>
          <a:xfrm>
            <a:off x="324593" y="867615"/>
            <a:ext cx="8655268" cy="4731676"/>
          </a:xfrm>
          <a:prstGeom prst="rect">
            <a:avLst/>
          </a:prstGeom>
        </p:spPr>
      </p:pic>
      <p:sp>
        <p:nvSpPr>
          <p:cNvPr id="7" name="Ovale 6">
            <a:extLst>
              <a:ext uri="{FF2B5EF4-FFF2-40B4-BE49-F238E27FC236}">
                <a16:creationId xmlns:a16="http://schemas.microsoft.com/office/drawing/2014/main" id="{DF4EC39B-B51C-80E3-8ADE-41A4972529B8}"/>
              </a:ext>
            </a:extLst>
          </p:cNvPr>
          <p:cNvSpPr/>
          <p:nvPr/>
        </p:nvSpPr>
        <p:spPr>
          <a:xfrm>
            <a:off x="5614464" y="3168482"/>
            <a:ext cx="2808312" cy="368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1ECD4E42-0680-FE33-8588-DD96573ED36F}"/>
              </a:ext>
            </a:extLst>
          </p:cNvPr>
          <p:cNvPicPr>
            <a:picLocks noChangeAspect="1"/>
          </p:cNvPicPr>
          <p:nvPr/>
        </p:nvPicPr>
        <p:blipFill rotWithShape="1">
          <a:blip r:embed="rId8"/>
          <a:srcRect l="1" r="-4865"/>
          <a:stretch/>
        </p:blipFill>
        <p:spPr>
          <a:xfrm>
            <a:off x="1691680" y="3717032"/>
            <a:ext cx="7474505" cy="446542"/>
          </a:xfrm>
          <a:prstGeom prst="rect">
            <a:avLst/>
          </a:prstGeom>
        </p:spPr>
      </p:pic>
      <p:sp>
        <p:nvSpPr>
          <p:cNvPr id="12" name="Ovale 11">
            <a:extLst>
              <a:ext uri="{FF2B5EF4-FFF2-40B4-BE49-F238E27FC236}">
                <a16:creationId xmlns:a16="http://schemas.microsoft.com/office/drawing/2014/main" id="{B0DCA77B-4B80-DD53-A65E-705A423673A5}"/>
              </a:ext>
            </a:extLst>
          </p:cNvPr>
          <p:cNvSpPr/>
          <p:nvPr/>
        </p:nvSpPr>
        <p:spPr>
          <a:xfrm>
            <a:off x="5428932" y="3606097"/>
            <a:ext cx="1080120" cy="221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55C8C3C7-468D-F3F0-12C7-999071350F85}"/>
              </a:ext>
            </a:extLst>
          </p:cNvPr>
          <p:cNvSpPr/>
          <p:nvPr/>
        </p:nvSpPr>
        <p:spPr>
          <a:xfrm>
            <a:off x="6084168" y="3868436"/>
            <a:ext cx="691240" cy="221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89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6850EFE-AB2D-6AE6-0969-805319F58EC4}"/>
              </a:ext>
            </a:extLst>
          </p:cNvPr>
          <p:cNvPicPr>
            <a:picLocks noChangeAspect="1"/>
          </p:cNvPicPr>
          <p:nvPr/>
        </p:nvPicPr>
        <p:blipFill>
          <a:blip r:embed="rId7"/>
          <a:stretch>
            <a:fillRect/>
          </a:stretch>
        </p:blipFill>
        <p:spPr>
          <a:xfrm>
            <a:off x="350014" y="901511"/>
            <a:ext cx="8756015" cy="3559952"/>
          </a:xfrm>
          <a:prstGeom prst="rect">
            <a:avLst/>
          </a:prstGeom>
        </p:spPr>
      </p:pic>
      <p:sp>
        <p:nvSpPr>
          <p:cNvPr id="6" name="Ovale 5">
            <a:extLst>
              <a:ext uri="{FF2B5EF4-FFF2-40B4-BE49-F238E27FC236}">
                <a16:creationId xmlns:a16="http://schemas.microsoft.com/office/drawing/2014/main" id="{D68602A1-4D29-6022-40DF-7392DBE05F12}"/>
              </a:ext>
            </a:extLst>
          </p:cNvPr>
          <p:cNvSpPr/>
          <p:nvPr/>
        </p:nvSpPr>
        <p:spPr>
          <a:xfrm>
            <a:off x="611560" y="1484784"/>
            <a:ext cx="1080120" cy="164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1BBC68A3-591C-52D7-0C9F-B2EF9286C7EB}"/>
              </a:ext>
            </a:extLst>
          </p:cNvPr>
          <p:cNvSpPr/>
          <p:nvPr/>
        </p:nvSpPr>
        <p:spPr>
          <a:xfrm>
            <a:off x="611560" y="2068057"/>
            <a:ext cx="1080120" cy="164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B1C92AD6-5142-2FAF-0292-12350C3D1136}"/>
              </a:ext>
            </a:extLst>
          </p:cNvPr>
          <p:cNvPicPr>
            <a:picLocks noChangeAspect="1"/>
          </p:cNvPicPr>
          <p:nvPr/>
        </p:nvPicPr>
        <p:blipFill>
          <a:blip r:embed="rId8"/>
          <a:stretch>
            <a:fillRect/>
          </a:stretch>
        </p:blipFill>
        <p:spPr>
          <a:xfrm>
            <a:off x="1957473" y="1484784"/>
            <a:ext cx="2614527" cy="2545924"/>
          </a:xfrm>
          <a:prstGeom prst="rect">
            <a:avLst/>
          </a:prstGeom>
        </p:spPr>
      </p:pic>
      <p:sp>
        <p:nvSpPr>
          <p:cNvPr id="32" name="Ovale 31">
            <a:extLst>
              <a:ext uri="{FF2B5EF4-FFF2-40B4-BE49-F238E27FC236}">
                <a16:creationId xmlns:a16="http://schemas.microsoft.com/office/drawing/2014/main" id="{9EF15CD6-FE8E-EA68-A75A-41CA9F104B4C}"/>
              </a:ext>
            </a:extLst>
          </p:cNvPr>
          <p:cNvSpPr/>
          <p:nvPr/>
        </p:nvSpPr>
        <p:spPr>
          <a:xfrm>
            <a:off x="586038" y="1878427"/>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56B9BA2D-1362-B8EA-DBD7-77C95825FFF6}"/>
              </a:ext>
            </a:extLst>
          </p:cNvPr>
          <p:cNvPicPr>
            <a:picLocks noChangeAspect="1"/>
          </p:cNvPicPr>
          <p:nvPr/>
        </p:nvPicPr>
        <p:blipFill>
          <a:blip r:embed="rId9"/>
          <a:stretch>
            <a:fillRect/>
          </a:stretch>
        </p:blipFill>
        <p:spPr>
          <a:xfrm>
            <a:off x="305892" y="836421"/>
            <a:ext cx="8800137" cy="5645266"/>
          </a:xfrm>
          <a:prstGeom prst="rect">
            <a:avLst/>
          </a:prstGeom>
        </p:spPr>
      </p:pic>
      <p:sp>
        <p:nvSpPr>
          <p:cNvPr id="35" name="Ovale 34">
            <a:extLst>
              <a:ext uri="{FF2B5EF4-FFF2-40B4-BE49-F238E27FC236}">
                <a16:creationId xmlns:a16="http://schemas.microsoft.com/office/drawing/2014/main" id="{D9E8999D-E540-DFD4-4949-379264E30FE3}"/>
              </a:ext>
            </a:extLst>
          </p:cNvPr>
          <p:cNvSpPr/>
          <p:nvPr/>
        </p:nvSpPr>
        <p:spPr>
          <a:xfrm>
            <a:off x="586038" y="1824774"/>
            <a:ext cx="1080120" cy="243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282B4C23-5986-0328-4AC4-B532D001E13B}"/>
              </a:ext>
            </a:extLst>
          </p:cNvPr>
          <p:cNvSpPr/>
          <p:nvPr/>
        </p:nvSpPr>
        <p:spPr>
          <a:xfrm>
            <a:off x="2267744" y="2546688"/>
            <a:ext cx="2348378"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065E38DB-4D61-D56E-E701-40C9729E91F1}"/>
              </a:ext>
            </a:extLst>
          </p:cNvPr>
          <p:cNvPicPr>
            <a:picLocks noChangeAspect="1"/>
          </p:cNvPicPr>
          <p:nvPr/>
        </p:nvPicPr>
        <p:blipFill>
          <a:blip r:embed="rId10"/>
          <a:stretch>
            <a:fillRect/>
          </a:stretch>
        </p:blipFill>
        <p:spPr>
          <a:xfrm>
            <a:off x="2267744" y="2620349"/>
            <a:ext cx="2392500" cy="192426"/>
          </a:xfrm>
          <a:prstGeom prst="rect">
            <a:avLst/>
          </a:prstGeom>
        </p:spPr>
      </p:pic>
      <p:sp>
        <p:nvSpPr>
          <p:cNvPr id="39" name="Ovale 38">
            <a:extLst>
              <a:ext uri="{FF2B5EF4-FFF2-40B4-BE49-F238E27FC236}">
                <a16:creationId xmlns:a16="http://schemas.microsoft.com/office/drawing/2014/main" id="{C1FB8EA2-92B5-12EE-91F4-80EE0906E6AC}"/>
              </a:ext>
            </a:extLst>
          </p:cNvPr>
          <p:cNvSpPr/>
          <p:nvPr/>
        </p:nvSpPr>
        <p:spPr>
          <a:xfrm>
            <a:off x="2987824" y="2569235"/>
            <a:ext cx="360040" cy="294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D8D5080E-35DF-BA9A-0288-F3A68135FA9C}"/>
              </a:ext>
            </a:extLst>
          </p:cNvPr>
          <p:cNvPicPr>
            <a:picLocks noChangeAspect="1"/>
          </p:cNvPicPr>
          <p:nvPr/>
        </p:nvPicPr>
        <p:blipFill>
          <a:blip r:embed="rId11"/>
          <a:stretch>
            <a:fillRect/>
          </a:stretch>
        </p:blipFill>
        <p:spPr>
          <a:xfrm>
            <a:off x="1835696" y="4629277"/>
            <a:ext cx="6417464" cy="1680043"/>
          </a:xfrm>
          <a:prstGeom prst="rect">
            <a:avLst/>
          </a:prstGeom>
        </p:spPr>
      </p:pic>
      <p:sp>
        <p:nvSpPr>
          <p:cNvPr id="42" name="Ovale 41">
            <a:extLst>
              <a:ext uri="{FF2B5EF4-FFF2-40B4-BE49-F238E27FC236}">
                <a16:creationId xmlns:a16="http://schemas.microsoft.com/office/drawing/2014/main" id="{522F4E1F-0AA2-C843-693E-CFAEA74EA5C2}"/>
              </a:ext>
            </a:extLst>
          </p:cNvPr>
          <p:cNvSpPr/>
          <p:nvPr/>
        </p:nvSpPr>
        <p:spPr>
          <a:xfrm>
            <a:off x="6228184" y="4533199"/>
            <a:ext cx="1800200" cy="3359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28A49998-69C6-BBEE-9BFF-679AA29BFC59}"/>
              </a:ext>
            </a:extLst>
          </p:cNvPr>
          <p:cNvPicPr>
            <a:picLocks noChangeAspect="1"/>
          </p:cNvPicPr>
          <p:nvPr/>
        </p:nvPicPr>
        <p:blipFill>
          <a:blip r:embed="rId12"/>
          <a:stretch>
            <a:fillRect/>
          </a:stretch>
        </p:blipFill>
        <p:spPr>
          <a:xfrm>
            <a:off x="1858213" y="6180301"/>
            <a:ext cx="7185117" cy="270186"/>
          </a:xfrm>
          <a:prstGeom prst="rect">
            <a:avLst/>
          </a:prstGeom>
        </p:spPr>
      </p:pic>
      <p:sp>
        <p:nvSpPr>
          <p:cNvPr id="7" name="Ovale 6">
            <a:extLst>
              <a:ext uri="{FF2B5EF4-FFF2-40B4-BE49-F238E27FC236}">
                <a16:creationId xmlns:a16="http://schemas.microsoft.com/office/drawing/2014/main" id="{F74691BA-263E-94E9-FFFB-CD6D34750CA3}"/>
              </a:ext>
            </a:extLst>
          </p:cNvPr>
          <p:cNvSpPr/>
          <p:nvPr/>
        </p:nvSpPr>
        <p:spPr>
          <a:xfrm>
            <a:off x="5580112" y="6096459"/>
            <a:ext cx="3548434" cy="403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9151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32" grpId="0" animBg="1"/>
      <p:bldP spid="35" grpId="0" animBg="1"/>
      <p:bldP spid="36" grpId="0" animBg="1"/>
      <p:bldP spid="39" grpId="0" animBg="1"/>
      <p:bldP spid="4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2086CDE-D879-7A49-35BF-BFEFE4DBC8F2}"/>
              </a:ext>
            </a:extLst>
          </p:cNvPr>
          <p:cNvPicPr>
            <a:picLocks noChangeAspect="1"/>
          </p:cNvPicPr>
          <p:nvPr/>
        </p:nvPicPr>
        <p:blipFill>
          <a:blip r:embed="rId7"/>
          <a:stretch>
            <a:fillRect/>
          </a:stretch>
        </p:blipFill>
        <p:spPr>
          <a:xfrm>
            <a:off x="467544" y="855587"/>
            <a:ext cx="8506206" cy="5400007"/>
          </a:xfrm>
          <a:prstGeom prst="rect">
            <a:avLst/>
          </a:prstGeom>
        </p:spPr>
      </p:pic>
      <p:sp>
        <p:nvSpPr>
          <p:cNvPr id="7" name="Ovale 6">
            <a:extLst>
              <a:ext uri="{FF2B5EF4-FFF2-40B4-BE49-F238E27FC236}">
                <a16:creationId xmlns:a16="http://schemas.microsoft.com/office/drawing/2014/main" id="{AD0F57FA-CC99-DE53-83FF-E3E8F58636FE}"/>
              </a:ext>
            </a:extLst>
          </p:cNvPr>
          <p:cNvSpPr/>
          <p:nvPr/>
        </p:nvSpPr>
        <p:spPr>
          <a:xfrm>
            <a:off x="6156176" y="422108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D9AB816F-B7F9-D4DE-D0D8-E13B2D361FDB}"/>
              </a:ext>
            </a:extLst>
          </p:cNvPr>
          <p:cNvSpPr/>
          <p:nvPr/>
        </p:nvSpPr>
        <p:spPr>
          <a:xfrm>
            <a:off x="669242" y="2348880"/>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E71B58E6-844C-C8EA-9028-16603B561A1E}"/>
              </a:ext>
            </a:extLst>
          </p:cNvPr>
          <p:cNvSpPr/>
          <p:nvPr/>
        </p:nvSpPr>
        <p:spPr>
          <a:xfrm>
            <a:off x="669242" y="3320988"/>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68B7FC4-52AA-2D84-AA0E-68DD62271370}"/>
              </a:ext>
            </a:extLst>
          </p:cNvPr>
          <p:cNvSpPr txBox="1"/>
          <p:nvPr/>
        </p:nvSpPr>
        <p:spPr>
          <a:xfrm>
            <a:off x="5625244" y="1169360"/>
            <a:ext cx="3222104"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in order to </a:t>
            </a:r>
            <a:r>
              <a:rPr lang="en-US" b="0" i="0" dirty="0" err="1">
                <a:solidFill>
                  <a:schemeClr val="bg1"/>
                </a:solidFill>
                <a:effectLst/>
                <a:latin typeface="Udemy Sans"/>
              </a:rPr>
              <a:t>dockerize</a:t>
            </a:r>
            <a:r>
              <a:rPr lang="en-US" b="0" i="0" dirty="0">
                <a:solidFill>
                  <a:schemeClr val="bg1"/>
                </a:solidFill>
                <a:effectLst/>
                <a:latin typeface="Udemy Sans"/>
              </a:rPr>
              <a:t> it,</a:t>
            </a:r>
          </a:p>
          <a:p>
            <a:pPr algn="l"/>
            <a:r>
              <a:rPr lang="en-US" b="0" i="0" dirty="0">
                <a:solidFill>
                  <a:schemeClr val="bg1"/>
                </a:solidFill>
                <a:effectLst/>
                <a:latin typeface="Udemy Sans"/>
              </a:rPr>
              <a:t>you need some basic knowledge</a:t>
            </a:r>
          </a:p>
          <a:p>
            <a:pPr algn="l"/>
            <a:r>
              <a:rPr lang="en-US" b="0" i="0" dirty="0">
                <a:solidFill>
                  <a:schemeClr val="bg1"/>
                </a:solidFill>
                <a:effectLst/>
                <a:latin typeface="Udemy Sans"/>
              </a:rPr>
              <a:t>about this React project setup:</a:t>
            </a:r>
          </a:p>
          <a:p>
            <a:pPr algn="l"/>
            <a:endParaRPr lang="en-US" dirty="0">
              <a:solidFill>
                <a:schemeClr val="bg1"/>
              </a:solidFill>
              <a:latin typeface="Udemy Sans"/>
            </a:endParaRPr>
          </a:p>
          <a:p>
            <a:pPr algn="l"/>
            <a:r>
              <a:rPr lang="en-US" dirty="0">
                <a:solidFill>
                  <a:schemeClr val="bg1"/>
                </a:solidFill>
                <a:latin typeface="Udemy Sans"/>
              </a:rPr>
              <a:t>Y</a:t>
            </a:r>
            <a:r>
              <a:rPr lang="en-US" b="0" i="0" dirty="0">
                <a:solidFill>
                  <a:schemeClr val="bg1"/>
                </a:solidFill>
                <a:effectLst/>
                <a:latin typeface="Udemy Sans"/>
              </a:rPr>
              <a:t>ou need to know that this frontend setup depends on Node.</a:t>
            </a:r>
          </a:p>
          <a:p>
            <a:pPr algn="l"/>
            <a:r>
              <a:rPr lang="en-US" b="0" i="0" dirty="0">
                <a:solidFill>
                  <a:schemeClr val="bg1"/>
                </a:solidFill>
                <a:effectLst/>
                <a:latin typeface="Udemy Sans"/>
              </a:rPr>
              <a:t>It's not a Node application, but it uses Node to spin up this development server, which serves this React application, and Node is also used to optimize the React code which you write and to transform it into code the browser understands.</a:t>
            </a:r>
          </a:p>
          <a:p>
            <a:pPr algn="l"/>
            <a:endParaRPr lang="en-US" b="0" i="0" dirty="0">
              <a:solidFill>
                <a:schemeClr val="bg1"/>
              </a:solidFill>
              <a:effectLst/>
              <a:latin typeface="Udemy Sans"/>
            </a:endParaRPr>
          </a:p>
        </p:txBody>
      </p:sp>
      <p:pic>
        <p:nvPicPr>
          <p:cNvPr id="16" name="Immagine 15">
            <a:extLst>
              <a:ext uri="{FF2B5EF4-FFF2-40B4-BE49-F238E27FC236}">
                <a16:creationId xmlns:a16="http://schemas.microsoft.com/office/drawing/2014/main" id="{BC198914-FBA5-5AB2-8326-0FA7CF07DAB6}"/>
              </a:ext>
            </a:extLst>
          </p:cNvPr>
          <p:cNvPicPr>
            <a:picLocks noChangeAspect="1"/>
          </p:cNvPicPr>
          <p:nvPr/>
        </p:nvPicPr>
        <p:blipFill>
          <a:blip r:embed="rId8"/>
          <a:stretch>
            <a:fillRect/>
          </a:stretch>
        </p:blipFill>
        <p:spPr>
          <a:xfrm>
            <a:off x="1866892" y="1412776"/>
            <a:ext cx="3631950" cy="626428"/>
          </a:xfrm>
          <a:prstGeom prst="rect">
            <a:avLst/>
          </a:prstGeom>
        </p:spPr>
      </p:pic>
      <p:cxnSp>
        <p:nvCxnSpPr>
          <p:cNvPr id="18" name="Connettore 2 17">
            <a:extLst>
              <a:ext uri="{FF2B5EF4-FFF2-40B4-BE49-F238E27FC236}">
                <a16:creationId xmlns:a16="http://schemas.microsoft.com/office/drawing/2014/main" id="{0E8FB705-F7C5-037B-BA91-3F63CD6B27F1}"/>
              </a:ext>
            </a:extLst>
          </p:cNvPr>
          <p:cNvCxnSpPr/>
          <p:nvPr/>
        </p:nvCxnSpPr>
        <p:spPr>
          <a:xfrm flipH="1" flipV="1">
            <a:off x="2915816" y="1513946"/>
            <a:ext cx="2808312" cy="14830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0" name="Immagine 19">
            <a:extLst>
              <a:ext uri="{FF2B5EF4-FFF2-40B4-BE49-F238E27FC236}">
                <a16:creationId xmlns:a16="http://schemas.microsoft.com/office/drawing/2014/main" id="{656B2F4D-B86E-0942-3D03-452C35D2CD5C}"/>
              </a:ext>
            </a:extLst>
          </p:cNvPr>
          <p:cNvPicPr>
            <a:picLocks noChangeAspect="1"/>
          </p:cNvPicPr>
          <p:nvPr/>
        </p:nvPicPr>
        <p:blipFill>
          <a:blip r:embed="rId9"/>
          <a:stretch>
            <a:fillRect/>
          </a:stretch>
        </p:blipFill>
        <p:spPr>
          <a:xfrm>
            <a:off x="1866892" y="1601554"/>
            <a:ext cx="2922912" cy="2281661"/>
          </a:xfrm>
          <a:prstGeom prst="rect">
            <a:avLst/>
          </a:prstGeom>
        </p:spPr>
      </p:pic>
      <p:cxnSp>
        <p:nvCxnSpPr>
          <p:cNvPr id="21" name="Connettore 2 20">
            <a:extLst>
              <a:ext uri="{FF2B5EF4-FFF2-40B4-BE49-F238E27FC236}">
                <a16:creationId xmlns:a16="http://schemas.microsoft.com/office/drawing/2014/main" id="{1BD4FDF0-81CC-29C2-27C0-F976AE9C1EA8}"/>
              </a:ext>
            </a:extLst>
          </p:cNvPr>
          <p:cNvCxnSpPr>
            <a:cxnSpLocks/>
          </p:cNvCxnSpPr>
          <p:nvPr/>
        </p:nvCxnSpPr>
        <p:spPr>
          <a:xfrm flipH="1">
            <a:off x="1448459" y="3320988"/>
            <a:ext cx="1899550" cy="421322"/>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5" name="Immagine 24">
            <a:extLst>
              <a:ext uri="{FF2B5EF4-FFF2-40B4-BE49-F238E27FC236}">
                <a16:creationId xmlns:a16="http://schemas.microsoft.com/office/drawing/2014/main" id="{6F6B661C-9A8A-33C7-1807-569C0B0E3F3A}"/>
              </a:ext>
            </a:extLst>
          </p:cNvPr>
          <p:cNvPicPr>
            <a:picLocks noChangeAspect="1"/>
          </p:cNvPicPr>
          <p:nvPr/>
        </p:nvPicPr>
        <p:blipFill>
          <a:blip r:embed="rId10"/>
          <a:stretch>
            <a:fillRect/>
          </a:stretch>
        </p:blipFill>
        <p:spPr>
          <a:xfrm>
            <a:off x="257094" y="3928574"/>
            <a:ext cx="4043352" cy="2281661"/>
          </a:xfrm>
          <a:prstGeom prst="rect">
            <a:avLst/>
          </a:prstGeom>
        </p:spPr>
      </p:pic>
      <p:sp>
        <p:nvSpPr>
          <p:cNvPr id="26" name="Ovale 25">
            <a:extLst>
              <a:ext uri="{FF2B5EF4-FFF2-40B4-BE49-F238E27FC236}">
                <a16:creationId xmlns:a16="http://schemas.microsoft.com/office/drawing/2014/main" id="{1B208D4D-B7D2-5B04-B8C9-CA6828F4B4EF}"/>
              </a:ext>
            </a:extLst>
          </p:cNvPr>
          <p:cNvSpPr/>
          <p:nvPr/>
        </p:nvSpPr>
        <p:spPr>
          <a:xfrm>
            <a:off x="2609782" y="4578804"/>
            <a:ext cx="612068" cy="31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C6D7709E-C9AA-409B-EAB4-2F45E8C99910}"/>
              </a:ext>
            </a:extLst>
          </p:cNvPr>
          <p:cNvPicPr>
            <a:picLocks noChangeAspect="1"/>
          </p:cNvPicPr>
          <p:nvPr/>
        </p:nvPicPr>
        <p:blipFill>
          <a:blip r:embed="rId11"/>
          <a:stretch>
            <a:fillRect/>
          </a:stretch>
        </p:blipFill>
        <p:spPr>
          <a:xfrm>
            <a:off x="1879653" y="3132108"/>
            <a:ext cx="2099246" cy="647640"/>
          </a:xfrm>
          <a:prstGeom prst="rect">
            <a:avLst/>
          </a:prstGeom>
        </p:spPr>
      </p:pic>
      <p:sp>
        <p:nvSpPr>
          <p:cNvPr id="29" name="Ovale 28">
            <a:extLst>
              <a:ext uri="{FF2B5EF4-FFF2-40B4-BE49-F238E27FC236}">
                <a16:creationId xmlns:a16="http://schemas.microsoft.com/office/drawing/2014/main" id="{937D53CA-9679-5B7D-111D-26AE38992AB7}"/>
              </a:ext>
            </a:extLst>
          </p:cNvPr>
          <p:cNvSpPr/>
          <p:nvPr/>
        </p:nvSpPr>
        <p:spPr>
          <a:xfrm>
            <a:off x="2021626" y="3047330"/>
            <a:ext cx="1479801" cy="395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E8F4191A-E3AD-FC75-08E8-D0709A538738}"/>
              </a:ext>
            </a:extLst>
          </p:cNvPr>
          <p:cNvPicPr>
            <a:picLocks noChangeAspect="1"/>
          </p:cNvPicPr>
          <p:nvPr/>
        </p:nvPicPr>
        <p:blipFill>
          <a:blip r:embed="rId12"/>
          <a:stretch>
            <a:fillRect/>
          </a:stretch>
        </p:blipFill>
        <p:spPr>
          <a:xfrm>
            <a:off x="241782" y="817321"/>
            <a:ext cx="8761933" cy="5250974"/>
          </a:xfrm>
          <a:prstGeom prst="rect">
            <a:avLst/>
          </a:prstGeom>
        </p:spPr>
      </p:pic>
      <p:sp>
        <p:nvSpPr>
          <p:cNvPr id="37" name="Ovale 36">
            <a:extLst>
              <a:ext uri="{FF2B5EF4-FFF2-40B4-BE49-F238E27FC236}">
                <a16:creationId xmlns:a16="http://schemas.microsoft.com/office/drawing/2014/main" id="{0B79C8D1-AE46-B45E-7945-23487EE45C69}"/>
              </a:ext>
            </a:extLst>
          </p:cNvPr>
          <p:cNvSpPr/>
          <p:nvPr/>
        </p:nvSpPr>
        <p:spPr>
          <a:xfrm>
            <a:off x="437579" y="2847325"/>
            <a:ext cx="1080120" cy="218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A62587F7-1743-4D45-C783-0100B57EB9A7}"/>
              </a:ext>
            </a:extLst>
          </p:cNvPr>
          <p:cNvSpPr/>
          <p:nvPr/>
        </p:nvSpPr>
        <p:spPr>
          <a:xfrm>
            <a:off x="3199799" y="3211846"/>
            <a:ext cx="1547558" cy="2309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CA935C31-2A0E-B318-C878-7C316EC77FBC}"/>
              </a:ext>
            </a:extLst>
          </p:cNvPr>
          <p:cNvPicPr>
            <a:picLocks noChangeAspect="1"/>
          </p:cNvPicPr>
          <p:nvPr/>
        </p:nvPicPr>
        <p:blipFill>
          <a:blip r:embed="rId13"/>
          <a:stretch>
            <a:fillRect/>
          </a:stretch>
        </p:blipFill>
        <p:spPr>
          <a:xfrm>
            <a:off x="2059440" y="3267459"/>
            <a:ext cx="2958443" cy="139854"/>
          </a:xfrm>
          <a:prstGeom prst="rect">
            <a:avLst/>
          </a:prstGeom>
        </p:spPr>
      </p:pic>
      <p:sp>
        <p:nvSpPr>
          <p:cNvPr id="9" name="Freccia in giù 8">
            <a:extLst>
              <a:ext uri="{FF2B5EF4-FFF2-40B4-BE49-F238E27FC236}">
                <a16:creationId xmlns:a16="http://schemas.microsoft.com/office/drawing/2014/main" id="{5B606D75-24CA-5D74-CA27-AA98877A4262}"/>
              </a:ext>
            </a:extLst>
          </p:cNvPr>
          <p:cNvSpPr/>
          <p:nvPr/>
        </p:nvSpPr>
        <p:spPr>
          <a:xfrm>
            <a:off x="6300192" y="3442807"/>
            <a:ext cx="822182" cy="7782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AC5A57A5-314C-876C-7F38-1B24E2CDF603}"/>
              </a:ext>
            </a:extLst>
          </p:cNvPr>
          <p:cNvPicPr>
            <a:picLocks noChangeAspect="1"/>
          </p:cNvPicPr>
          <p:nvPr/>
        </p:nvPicPr>
        <p:blipFill>
          <a:blip r:embed="rId14"/>
          <a:stretch>
            <a:fillRect/>
          </a:stretch>
        </p:blipFill>
        <p:spPr>
          <a:xfrm>
            <a:off x="1538285" y="4337436"/>
            <a:ext cx="5611008" cy="2219635"/>
          </a:xfrm>
          <a:prstGeom prst="rect">
            <a:avLst/>
          </a:prstGeom>
        </p:spPr>
      </p:pic>
      <p:sp>
        <p:nvSpPr>
          <p:cNvPr id="15" name="Ovale 14">
            <a:extLst>
              <a:ext uri="{FF2B5EF4-FFF2-40B4-BE49-F238E27FC236}">
                <a16:creationId xmlns:a16="http://schemas.microsoft.com/office/drawing/2014/main" id="{D89CCC16-F793-1A96-C72E-8DCC8D255680}"/>
              </a:ext>
            </a:extLst>
          </p:cNvPr>
          <p:cNvSpPr/>
          <p:nvPr/>
        </p:nvSpPr>
        <p:spPr>
          <a:xfrm>
            <a:off x="4207296" y="4533495"/>
            <a:ext cx="2915077" cy="4204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61140197-D7DC-DB08-9B3F-8EAF612C4340}"/>
              </a:ext>
            </a:extLst>
          </p:cNvPr>
          <p:cNvPicPr>
            <a:picLocks noChangeAspect="1"/>
          </p:cNvPicPr>
          <p:nvPr/>
        </p:nvPicPr>
        <p:blipFill>
          <a:blip r:embed="rId15"/>
          <a:stretch>
            <a:fillRect/>
          </a:stretch>
        </p:blipFill>
        <p:spPr>
          <a:xfrm>
            <a:off x="1528394" y="4372930"/>
            <a:ext cx="5603780" cy="2220904"/>
          </a:xfrm>
          <a:prstGeom prst="rect">
            <a:avLst/>
          </a:prstGeom>
        </p:spPr>
      </p:pic>
      <p:sp>
        <p:nvSpPr>
          <p:cNvPr id="22" name="Ovale 21">
            <a:extLst>
              <a:ext uri="{FF2B5EF4-FFF2-40B4-BE49-F238E27FC236}">
                <a16:creationId xmlns:a16="http://schemas.microsoft.com/office/drawing/2014/main" id="{E828B0DB-5BED-E431-445F-D8FE226D5E51}"/>
              </a:ext>
            </a:extLst>
          </p:cNvPr>
          <p:cNvSpPr/>
          <p:nvPr/>
        </p:nvSpPr>
        <p:spPr>
          <a:xfrm>
            <a:off x="3569862" y="4628663"/>
            <a:ext cx="2586313" cy="3557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2CC8015C-6DD8-C9B5-4E2C-900F96372D58}"/>
              </a:ext>
            </a:extLst>
          </p:cNvPr>
          <p:cNvPicPr>
            <a:picLocks noChangeAspect="1"/>
          </p:cNvPicPr>
          <p:nvPr/>
        </p:nvPicPr>
        <p:blipFill>
          <a:blip r:embed="rId16"/>
          <a:stretch>
            <a:fillRect/>
          </a:stretch>
        </p:blipFill>
        <p:spPr>
          <a:xfrm>
            <a:off x="1448459" y="4136379"/>
            <a:ext cx="7415801" cy="2510777"/>
          </a:xfrm>
          <a:prstGeom prst="rect">
            <a:avLst/>
          </a:prstGeom>
        </p:spPr>
      </p:pic>
      <p:sp>
        <p:nvSpPr>
          <p:cNvPr id="27" name="Ovale 26">
            <a:extLst>
              <a:ext uri="{FF2B5EF4-FFF2-40B4-BE49-F238E27FC236}">
                <a16:creationId xmlns:a16="http://schemas.microsoft.com/office/drawing/2014/main" id="{B7704D15-4FAE-1466-6D58-4AAC9884C6EC}"/>
              </a:ext>
            </a:extLst>
          </p:cNvPr>
          <p:cNvSpPr/>
          <p:nvPr/>
        </p:nvSpPr>
        <p:spPr>
          <a:xfrm>
            <a:off x="5395863" y="4395143"/>
            <a:ext cx="1726510" cy="233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D2461583-AEDC-2E8A-C2E4-0CD859BAC835}"/>
              </a:ext>
            </a:extLst>
          </p:cNvPr>
          <p:cNvPicPr>
            <a:picLocks noChangeAspect="1"/>
          </p:cNvPicPr>
          <p:nvPr/>
        </p:nvPicPr>
        <p:blipFill>
          <a:blip r:embed="rId17"/>
          <a:stretch>
            <a:fillRect/>
          </a:stretch>
        </p:blipFill>
        <p:spPr>
          <a:xfrm>
            <a:off x="1457160" y="4831692"/>
            <a:ext cx="7378825" cy="204683"/>
          </a:xfrm>
          <a:prstGeom prst="rect">
            <a:avLst/>
          </a:prstGeom>
        </p:spPr>
      </p:pic>
      <p:sp>
        <p:nvSpPr>
          <p:cNvPr id="32" name="Ovale 31">
            <a:extLst>
              <a:ext uri="{FF2B5EF4-FFF2-40B4-BE49-F238E27FC236}">
                <a16:creationId xmlns:a16="http://schemas.microsoft.com/office/drawing/2014/main" id="{BBA43722-0B5A-2950-301C-207E1794ECEC}"/>
              </a:ext>
            </a:extLst>
          </p:cNvPr>
          <p:cNvSpPr/>
          <p:nvPr/>
        </p:nvSpPr>
        <p:spPr>
          <a:xfrm>
            <a:off x="5555181" y="4826579"/>
            <a:ext cx="3428460" cy="233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2C1FEA08-8076-FB34-4E46-DDAB2836E047}"/>
              </a:ext>
            </a:extLst>
          </p:cNvPr>
          <p:cNvPicPr>
            <a:picLocks noChangeAspect="1"/>
          </p:cNvPicPr>
          <p:nvPr/>
        </p:nvPicPr>
        <p:blipFill>
          <a:blip r:embed="rId18"/>
          <a:stretch>
            <a:fillRect/>
          </a:stretch>
        </p:blipFill>
        <p:spPr>
          <a:xfrm>
            <a:off x="1457161" y="5041441"/>
            <a:ext cx="2250744" cy="1144887"/>
          </a:xfrm>
          <a:prstGeom prst="rect">
            <a:avLst/>
          </a:prstGeom>
        </p:spPr>
      </p:pic>
      <p:pic>
        <p:nvPicPr>
          <p:cNvPr id="35" name="Immagine 34">
            <a:extLst>
              <a:ext uri="{FF2B5EF4-FFF2-40B4-BE49-F238E27FC236}">
                <a16:creationId xmlns:a16="http://schemas.microsoft.com/office/drawing/2014/main" id="{242AD2E9-CF90-9851-3F0A-E2E90A19300C}"/>
              </a:ext>
            </a:extLst>
          </p:cNvPr>
          <p:cNvPicPr>
            <a:picLocks noChangeAspect="1"/>
          </p:cNvPicPr>
          <p:nvPr/>
        </p:nvPicPr>
        <p:blipFill>
          <a:blip r:embed="rId19"/>
          <a:stretch>
            <a:fillRect/>
          </a:stretch>
        </p:blipFill>
        <p:spPr>
          <a:xfrm>
            <a:off x="339543" y="973110"/>
            <a:ext cx="8253160" cy="4291913"/>
          </a:xfrm>
          <a:prstGeom prst="rect">
            <a:avLst/>
          </a:prstGeom>
        </p:spPr>
      </p:pic>
      <p:sp>
        <p:nvSpPr>
          <p:cNvPr id="36" name="Ovale 35">
            <a:extLst>
              <a:ext uri="{FF2B5EF4-FFF2-40B4-BE49-F238E27FC236}">
                <a16:creationId xmlns:a16="http://schemas.microsoft.com/office/drawing/2014/main" id="{6D92C286-3968-3B5F-F032-04DD0AF476F2}"/>
              </a:ext>
            </a:extLst>
          </p:cNvPr>
          <p:cNvSpPr/>
          <p:nvPr/>
        </p:nvSpPr>
        <p:spPr>
          <a:xfrm>
            <a:off x="923776" y="864103"/>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B7F21053-C5D2-8AE1-D192-C79003AC2E3A}"/>
              </a:ext>
            </a:extLst>
          </p:cNvPr>
          <p:cNvSpPr/>
          <p:nvPr/>
        </p:nvSpPr>
        <p:spPr>
          <a:xfrm>
            <a:off x="6138394" y="2473644"/>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4E78862D-155F-CEBB-016F-C93543CDBCF3}"/>
              </a:ext>
            </a:extLst>
          </p:cNvPr>
          <p:cNvPicPr>
            <a:picLocks noChangeAspect="1"/>
          </p:cNvPicPr>
          <p:nvPr/>
        </p:nvPicPr>
        <p:blipFill>
          <a:blip r:embed="rId20"/>
          <a:stretch>
            <a:fillRect/>
          </a:stretch>
        </p:blipFill>
        <p:spPr>
          <a:xfrm>
            <a:off x="5550349" y="2030463"/>
            <a:ext cx="2169414" cy="300868"/>
          </a:xfrm>
          <a:prstGeom prst="rect">
            <a:avLst/>
          </a:prstGeom>
        </p:spPr>
      </p:pic>
      <p:pic>
        <p:nvPicPr>
          <p:cNvPr id="39" name="Immagine 38">
            <a:extLst>
              <a:ext uri="{FF2B5EF4-FFF2-40B4-BE49-F238E27FC236}">
                <a16:creationId xmlns:a16="http://schemas.microsoft.com/office/drawing/2014/main" id="{EEF8B77B-F584-819E-315D-3C74A1EADC66}"/>
              </a:ext>
            </a:extLst>
          </p:cNvPr>
          <p:cNvPicPr>
            <a:picLocks noChangeAspect="1"/>
          </p:cNvPicPr>
          <p:nvPr/>
        </p:nvPicPr>
        <p:blipFill>
          <a:blip r:embed="rId21"/>
          <a:stretch>
            <a:fillRect/>
          </a:stretch>
        </p:blipFill>
        <p:spPr>
          <a:xfrm>
            <a:off x="5322886" y="3018063"/>
            <a:ext cx="2880320" cy="494857"/>
          </a:xfrm>
          <a:prstGeom prst="rect">
            <a:avLst/>
          </a:prstGeom>
        </p:spPr>
      </p:pic>
      <p:pic>
        <p:nvPicPr>
          <p:cNvPr id="41" name="Immagine 40">
            <a:extLst>
              <a:ext uri="{FF2B5EF4-FFF2-40B4-BE49-F238E27FC236}">
                <a16:creationId xmlns:a16="http://schemas.microsoft.com/office/drawing/2014/main" id="{61BFFD69-E429-7208-AF57-8A32B7B6DBAA}"/>
              </a:ext>
            </a:extLst>
          </p:cNvPr>
          <p:cNvPicPr>
            <a:picLocks noChangeAspect="1"/>
          </p:cNvPicPr>
          <p:nvPr/>
        </p:nvPicPr>
        <p:blipFill>
          <a:blip r:embed="rId22"/>
          <a:stretch>
            <a:fillRect/>
          </a:stretch>
        </p:blipFill>
        <p:spPr>
          <a:xfrm>
            <a:off x="6334315" y="2003974"/>
            <a:ext cx="590314" cy="302537"/>
          </a:xfrm>
          <a:prstGeom prst="rect">
            <a:avLst/>
          </a:prstGeom>
        </p:spPr>
      </p:pic>
      <p:sp>
        <p:nvSpPr>
          <p:cNvPr id="42" name="Ovale 41">
            <a:extLst>
              <a:ext uri="{FF2B5EF4-FFF2-40B4-BE49-F238E27FC236}">
                <a16:creationId xmlns:a16="http://schemas.microsoft.com/office/drawing/2014/main" id="{46E3BDB8-DDF4-9284-B83B-B0308905B134}"/>
              </a:ext>
            </a:extLst>
          </p:cNvPr>
          <p:cNvSpPr/>
          <p:nvPr/>
        </p:nvSpPr>
        <p:spPr>
          <a:xfrm>
            <a:off x="6127266" y="2482374"/>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F8E6FCCF-18DE-1FE1-3561-E6B85737D2B6}"/>
              </a:ext>
            </a:extLst>
          </p:cNvPr>
          <p:cNvPicPr>
            <a:picLocks noChangeAspect="1"/>
          </p:cNvPicPr>
          <p:nvPr/>
        </p:nvPicPr>
        <p:blipFill>
          <a:blip r:embed="rId23"/>
          <a:stretch>
            <a:fillRect/>
          </a:stretch>
        </p:blipFill>
        <p:spPr>
          <a:xfrm>
            <a:off x="5021523" y="3084479"/>
            <a:ext cx="3468418" cy="1618140"/>
          </a:xfrm>
          <a:prstGeom prst="rect">
            <a:avLst/>
          </a:prstGeom>
        </p:spPr>
      </p:pic>
    </p:spTree>
    <p:extLst>
      <p:ext uri="{BB962C8B-B14F-4D97-AF65-F5344CB8AC3E}">
        <p14:creationId xmlns:p14="http://schemas.microsoft.com/office/powerpoint/2010/main" val="20087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500"/>
                                        <p:tgtEl>
                                          <p:spTgt spid="1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9"/>
                                        </p:tgtEl>
                                        <p:attrNameLst>
                                          <p:attrName>style.visibility</p:attrName>
                                        </p:attrNameLst>
                                      </p:cBhvr>
                                      <p:to>
                                        <p:strVal val="visible"/>
                                      </p:to>
                                    </p:set>
                                    <p:animEffect transition="in" filter="fade">
                                      <p:cBhvr>
                                        <p:cTn id="132" dur="500"/>
                                        <p:tgtEl>
                                          <p:spTgt spid="1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2"/>
                                        </p:tgtEl>
                                        <p:attrNameLst>
                                          <p:attrName>style.visibility</p:attrName>
                                        </p:attrNameLst>
                                      </p:cBhvr>
                                      <p:to>
                                        <p:strVal val="visible"/>
                                      </p:to>
                                    </p:set>
                                    <p:animEffect transition="in" filter="fade">
                                      <p:cBhvr>
                                        <p:cTn id="137" dur="500"/>
                                        <p:tgtEl>
                                          <p:spTgt spid="2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500"/>
                                        <p:tgtEl>
                                          <p:spTgt spid="3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4"/>
                                        </p:tgtEl>
                                        <p:attrNameLst>
                                          <p:attrName>style.visibility</p:attrName>
                                        </p:attrNameLst>
                                      </p:cBhvr>
                                      <p:to>
                                        <p:strVal val="visible"/>
                                      </p:to>
                                    </p:set>
                                    <p:animEffect transition="in" filter="fade">
                                      <p:cBhvr>
                                        <p:cTn id="162" dur="500"/>
                                        <p:tgtEl>
                                          <p:spTgt spid="3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fade">
                                      <p:cBhvr>
                                        <p:cTn id="167" dur="5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38"/>
                                        </p:tgtEl>
                                        <p:attrNameLst>
                                          <p:attrName>style.visibility</p:attrName>
                                        </p:attrNameLst>
                                      </p:cBhvr>
                                      <p:to>
                                        <p:strVal val="visible"/>
                                      </p:to>
                                    </p:set>
                                    <p:animEffect transition="in" filter="fade">
                                      <p:cBhvr>
                                        <p:cTn id="182" dur="500"/>
                                        <p:tgtEl>
                                          <p:spTgt spid="3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44"/>
                                        </p:tgtEl>
                                      </p:cBhvr>
                                    </p:animEffect>
                                    <p:set>
                                      <p:cBhvr>
                                        <p:cTn id="187" dur="1" fill="hold">
                                          <p:stCondLst>
                                            <p:cond delay="499"/>
                                          </p:stCondLst>
                                        </p:cTn>
                                        <p:tgtEl>
                                          <p:spTgt spid="44"/>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9"/>
                                        </p:tgtEl>
                                        <p:attrNameLst>
                                          <p:attrName>style.visibility</p:attrName>
                                        </p:attrNameLst>
                                      </p:cBhvr>
                                      <p:to>
                                        <p:strVal val="visible"/>
                                      </p:to>
                                    </p:set>
                                    <p:animEffect transition="in" filter="fade">
                                      <p:cBhvr>
                                        <p:cTn id="192" dur="500"/>
                                        <p:tgtEl>
                                          <p:spTgt spid="39"/>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38"/>
                                        </p:tgtEl>
                                      </p:cBhvr>
                                    </p:animEffect>
                                    <p:set>
                                      <p:cBhvr>
                                        <p:cTn id="202" dur="1" fill="hold">
                                          <p:stCondLst>
                                            <p:cond delay="499"/>
                                          </p:stCondLst>
                                        </p:cTn>
                                        <p:tgtEl>
                                          <p:spTgt spid="38"/>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42"/>
                                        </p:tgtEl>
                                        <p:attrNameLst>
                                          <p:attrName>style.visibility</p:attrName>
                                        </p:attrNameLst>
                                      </p:cBhvr>
                                      <p:to>
                                        <p:strVal val="visible"/>
                                      </p:to>
                                    </p:set>
                                    <p:animEffect transition="in" filter="fade">
                                      <p:cBhvr>
                                        <p:cTn id="207" dur="500"/>
                                        <p:tgtEl>
                                          <p:spTgt spid="4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3"/>
                                        </p:tgtEl>
                                        <p:attrNameLst>
                                          <p:attrName>style.visibility</p:attrName>
                                        </p:attrNameLst>
                                      </p:cBhvr>
                                      <p:to>
                                        <p:strVal val="visible"/>
                                      </p:to>
                                    </p:set>
                                    <p:animEffect transition="in" filter="fade">
                                      <p:cBhvr>
                                        <p:cTn id="2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1" grpId="0" animBg="1"/>
      <p:bldP spid="14" grpId="0" animBg="1"/>
      <p:bldP spid="26" grpId="0" animBg="1"/>
      <p:bldP spid="26" grpId="1" animBg="1"/>
      <p:bldP spid="29" grpId="0" animBg="1"/>
      <p:bldP spid="37" grpId="0" animBg="1"/>
      <p:bldP spid="40" grpId="0" animBg="1"/>
      <p:bldP spid="9" grpId="0" animBg="1"/>
      <p:bldP spid="15" grpId="0" animBg="1"/>
      <p:bldP spid="22" grpId="0" animBg="1"/>
      <p:bldP spid="27" grpId="0" animBg="1"/>
      <p:bldP spid="32" grpId="0" animBg="1"/>
      <p:bldP spid="36" grpId="0" animBg="1"/>
      <p:bldP spid="38" grpId="0" animBg="1"/>
      <p:bldP spid="38" grpId="1" animBg="1"/>
      <p:bldP spid="4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0</TotalTime>
  <Words>1541</Words>
  <Application>Microsoft Office PowerPoint</Application>
  <PresentationFormat>Presentazione su schermo (4:3)</PresentationFormat>
  <Paragraphs>100</Paragraphs>
  <Slides>15</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1159</cp:revision>
  <dcterms:created xsi:type="dcterms:W3CDTF">2013-02-13T14:15:36Z</dcterms:created>
  <dcterms:modified xsi:type="dcterms:W3CDTF">2023-06-22T19:05:25Z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